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99" r:id="rId2"/>
    <p:sldId id="256" r:id="rId3"/>
    <p:sldId id="258" r:id="rId4"/>
    <p:sldId id="280" r:id="rId5"/>
    <p:sldId id="281" r:id="rId6"/>
    <p:sldId id="279" r:id="rId7"/>
    <p:sldId id="269" r:id="rId8"/>
    <p:sldId id="259" r:id="rId9"/>
    <p:sldId id="276" r:id="rId10"/>
    <p:sldId id="287" r:id="rId11"/>
    <p:sldId id="275" r:id="rId12"/>
    <p:sldId id="293" r:id="rId13"/>
    <p:sldId id="305" r:id="rId14"/>
    <p:sldId id="264" r:id="rId15"/>
    <p:sldId id="263" r:id="rId16"/>
    <p:sldId id="274" r:id="rId17"/>
    <p:sldId id="304" r:id="rId18"/>
    <p:sldId id="297" r:id="rId19"/>
    <p:sldId id="285" r:id="rId20"/>
    <p:sldId id="265" r:id="rId21"/>
    <p:sldId id="266" r:id="rId22"/>
    <p:sldId id="294" r:id="rId23"/>
    <p:sldId id="267" r:id="rId24"/>
    <p:sldId id="268" r:id="rId25"/>
    <p:sldId id="270" r:id="rId26"/>
    <p:sldId id="272" r:id="rId27"/>
    <p:sldId id="286" r:id="rId28"/>
    <p:sldId id="295" r:id="rId29"/>
    <p:sldId id="300" r:id="rId30"/>
    <p:sldId id="301" r:id="rId31"/>
    <p:sldId id="262" r:id="rId32"/>
    <p:sldId id="291" r:id="rId33"/>
    <p:sldId id="277" r:id="rId34"/>
    <p:sldId id="283" r:id="rId35"/>
    <p:sldId id="302" r:id="rId36"/>
    <p:sldId id="303" r:id="rId37"/>
    <p:sldId id="298" r:id="rId38"/>
    <p:sldId id="278" r:id="rId39"/>
    <p:sldId id="288" r:id="rId40"/>
    <p:sldId id="292" r:id="rId41"/>
  </p:sldIdLst>
  <p:sldSz cx="9144000" cy="6858000" type="screen4x3"/>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4000212-9BF4-40DE-BE51-0DD0D6B33CA5}">
          <p14:sldIdLst>
            <p14:sldId id="299"/>
            <p14:sldId id="256"/>
            <p14:sldId id="258"/>
            <p14:sldId id="280"/>
            <p14:sldId id="281"/>
            <p14:sldId id="279"/>
            <p14:sldId id="269"/>
            <p14:sldId id="259"/>
            <p14:sldId id="276"/>
            <p14:sldId id="287"/>
            <p14:sldId id="275"/>
            <p14:sldId id="293"/>
            <p14:sldId id="305"/>
            <p14:sldId id="264"/>
            <p14:sldId id="263"/>
            <p14:sldId id="274"/>
            <p14:sldId id="304"/>
            <p14:sldId id="297"/>
            <p14:sldId id="285"/>
            <p14:sldId id="265"/>
            <p14:sldId id="266"/>
            <p14:sldId id="294"/>
            <p14:sldId id="267"/>
            <p14:sldId id="268"/>
            <p14:sldId id="270"/>
            <p14:sldId id="272"/>
            <p14:sldId id="286"/>
            <p14:sldId id="295"/>
            <p14:sldId id="300"/>
            <p14:sldId id="301"/>
            <p14:sldId id="262"/>
            <p14:sldId id="291"/>
            <p14:sldId id="277"/>
            <p14:sldId id="283"/>
            <p14:sldId id="302"/>
            <p14:sldId id="303"/>
            <p14:sldId id="298"/>
            <p14:sldId id="278"/>
            <p14:sldId id="288"/>
            <p14:sldId id="292"/>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09" autoAdjust="0"/>
  </p:normalViewPr>
  <p:slideViewPr>
    <p:cSldViewPr>
      <p:cViewPr>
        <p:scale>
          <a:sx n="125" d="100"/>
          <a:sy n="125" d="100"/>
        </p:scale>
        <p:origin x="-3132" y="-54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54939" y="0"/>
            <a:ext cx="2949099" cy="496967"/>
          </a:xfrm>
          <a:prstGeom prst="rect">
            <a:avLst/>
          </a:prstGeom>
        </p:spPr>
        <p:txBody>
          <a:bodyPr vert="horz" lIns="91440" tIns="45720" rIns="91440" bIns="45720" rtlCol="0"/>
          <a:lstStyle>
            <a:lvl1pPr algn="r">
              <a:defRPr sz="1200"/>
            </a:lvl1pPr>
          </a:lstStyle>
          <a:p>
            <a:fld id="{4D7B366B-17F8-489F-84DB-805BBC3C37F6}" type="datetimeFigureOut">
              <a:rPr lang="en-US" smtClean="0"/>
              <a:t>3/21/2016</a:t>
            </a:fld>
            <a:endParaRPr lang="en-US"/>
          </a:p>
        </p:txBody>
      </p:sp>
      <p:sp>
        <p:nvSpPr>
          <p:cNvPr id="4" name="页脚占位符 3"/>
          <p:cNvSpPr>
            <a:spLocks noGrp="1"/>
          </p:cNvSpPr>
          <p:nvPr>
            <p:ph type="ftr" sz="quarter" idx="2"/>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54939" y="9440646"/>
            <a:ext cx="2949099" cy="496967"/>
          </a:xfrm>
          <a:prstGeom prst="rect">
            <a:avLst/>
          </a:prstGeom>
        </p:spPr>
        <p:txBody>
          <a:bodyPr vert="horz" lIns="91440" tIns="45720" rIns="91440" bIns="45720" rtlCol="0" anchor="b"/>
          <a:lstStyle>
            <a:lvl1pPr algn="r">
              <a:defRPr sz="1200"/>
            </a:lvl1pPr>
          </a:lstStyle>
          <a:p>
            <a:fld id="{DDF70E16-50F8-4529-887C-6B8B2D94D3E5}" type="slidenum">
              <a:rPr lang="en-US" smtClean="0"/>
              <a:t>‹#›</a:t>
            </a:fld>
            <a:endParaRPr lang="en-US"/>
          </a:p>
        </p:txBody>
      </p:sp>
    </p:spTree>
    <p:extLst>
      <p:ext uri="{BB962C8B-B14F-4D97-AF65-F5344CB8AC3E}">
        <p14:creationId xmlns:p14="http://schemas.microsoft.com/office/powerpoint/2010/main" val="1864434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F671C5DB-A421-4E57-B28B-09E53AD13B70}" type="datetimeFigureOut">
              <a:rPr lang="en-US" smtClean="0"/>
              <a:t>3/21/2016</a:t>
            </a:fld>
            <a:endParaRPr 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0CAA2658-6206-454A-AEAA-77FAAF8C0D16}" type="slidenum">
              <a:rPr lang="en-US" smtClean="0"/>
              <a:t>‹#›</a:t>
            </a:fld>
            <a:endParaRPr lang="en-US"/>
          </a:p>
        </p:txBody>
      </p:sp>
    </p:spTree>
    <p:extLst>
      <p:ext uri="{BB962C8B-B14F-4D97-AF65-F5344CB8AC3E}">
        <p14:creationId xmlns:p14="http://schemas.microsoft.com/office/powerpoint/2010/main" val="26009315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2</a:t>
            </a:fld>
            <a:endParaRPr lang="en-US"/>
          </a:p>
        </p:txBody>
      </p:sp>
    </p:spTree>
    <p:extLst>
      <p:ext uri="{BB962C8B-B14F-4D97-AF65-F5344CB8AC3E}">
        <p14:creationId xmlns:p14="http://schemas.microsoft.com/office/powerpoint/2010/main" val="314742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愿望，能力，可行性</a:t>
            </a:r>
            <a:endParaRPr lang="en-US" altLang="zh-CN"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34</a:t>
            </a:fld>
            <a:endParaRPr lang="en-US"/>
          </a:p>
        </p:txBody>
      </p:sp>
    </p:spTree>
    <p:extLst>
      <p:ext uri="{BB962C8B-B14F-4D97-AF65-F5344CB8AC3E}">
        <p14:creationId xmlns:p14="http://schemas.microsoft.com/office/powerpoint/2010/main" val="1731469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Html,</a:t>
            </a:r>
            <a:r>
              <a:rPr lang="en-US" altLang="zh-CN" baseline="0" dirty="0" smtClean="0"/>
              <a:t> css, jade, Expression, make file, spring xml, </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38</a:t>
            </a:fld>
            <a:endParaRPr lang="en-US"/>
          </a:p>
        </p:txBody>
      </p:sp>
    </p:spTree>
    <p:extLst>
      <p:ext uri="{BB962C8B-B14F-4D97-AF65-F5344CB8AC3E}">
        <p14:creationId xmlns:p14="http://schemas.microsoft.com/office/powerpoint/2010/main" val="370086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mtClean="0"/>
              <a:t>3 balls, problems to solutions</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3</a:t>
            </a:fld>
            <a:endParaRPr lang="en-US"/>
          </a:p>
        </p:txBody>
      </p:sp>
    </p:spTree>
    <p:extLst>
      <p:ext uri="{BB962C8B-B14F-4D97-AF65-F5344CB8AC3E}">
        <p14:creationId xmlns:p14="http://schemas.microsoft.com/office/powerpoint/2010/main" val="81702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Pointer, object, type, function,</a:t>
            </a:r>
            <a:r>
              <a:rPr lang="en-US" altLang="zh-CN" baseline="0" dirty="0" smtClean="0"/>
              <a:t> general type, macro, meta, interface, rec, </a:t>
            </a:r>
            <a:endParaRPr lang="en-US"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8</a:t>
            </a:fld>
            <a:endParaRPr lang="en-US"/>
          </a:p>
        </p:txBody>
      </p:sp>
    </p:spTree>
    <p:extLst>
      <p:ext uri="{BB962C8B-B14F-4D97-AF65-F5344CB8AC3E}">
        <p14:creationId xmlns:p14="http://schemas.microsoft.com/office/powerpoint/2010/main" val="107375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Microservices</a:t>
            </a:r>
          </a:p>
          <a:p>
            <a:r>
              <a:rPr lang="en-US" sz="1200" b="0" i="0" kern="1200" dirty="0" smtClean="0">
                <a:solidFill>
                  <a:schemeClr val="tx1"/>
                </a:solidFill>
                <a:effectLst/>
                <a:latin typeface="+mn-lt"/>
                <a:ea typeface="+mn-ea"/>
                <a:cs typeface="+mn-cs"/>
              </a:rPr>
              <a:t>Chassis: Externalized configuration,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Logging, Health checks, Metrics</a:t>
            </a:r>
            <a:endParaRPr lang="en-US" dirty="0" smtClean="0"/>
          </a:p>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10</a:t>
            </a:fld>
            <a:endParaRPr lang="en-US"/>
          </a:p>
        </p:txBody>
      </p:sp>
    </p:spTree>
    <p:extLst>
      <p:ext uri="{BB962C8B-B14F-4D97-AF65-F5344CB8AC3E}">
        <p14:creationId xmlns:p14="http://schemas.microsoft.com/office/powerpoint/2010/main" val="2445393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14</a:t>
            </a:fld>
            <a:endParaRPr lang="en-US"/>
          </a:p>
        </p:txBody>
      </p:sp>
    </p:spTree>
    <p:extLst>
      <p:ext uri="{BB962C8B-B14F-4D97-AF65-F5344CB8AC3E}">
        <p14:creationId xmlns:p14="http://schemas.microsoft.com/office/powerpoint/2010/main" val="100935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对象是数据中以方法的形式包含了过程，闭包是在过程中以环境的形式包含了数据</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16</a:t>
            </a:fld>
            <a:endParaRPr lang="en-US"/>
          </a:p>
        </p:txBody>
      </p:sp>
    </p:spTree>
    <p:extLst>
      <p:ext uri="{BB962C8B-B14F-4D97-AF65-F5344CB8AC3E}">
        <p14:creationId xmlns:p14="http://schemas.microsoft.com/office/powerpoint/2010/main" val="3554822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Horizontal Separation, </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Presentation Layer, Business Layer, Resource Access Layer)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Vertical Separation,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Aspect Separation</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Data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Behavior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Extending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Delegating Concerns,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Inverting Concerns,</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p:txBody>
      </p:sp>
      <p:sp>
        <p:nvSpPr>
          <p:cNvPr id="5" name="灯片编号占位符 4"/>
          <p:cNvSpPr>
            <a:spLocks noGrp="1"/>
          </p:cNvSpPr>
          <p:nvPr>
            <p:ph type="sldNum" sz="quarter" idx="10"/>
          </p:nvPr>
        </p:nvSpPr>
        <p:spPr/>
        <p:txBody>
          <a:bodyPr/>
          <a:lstStyle/>
          <a:p>
            <a:fld id="{0CAA2658-6206-454A-AEAA-77FAAF8C0D16}" type="slidenum">
              <a:rPr lang="en-US" smtClean="0"/>
              <a:t>19</a:t>
            </a:fld>
            <a:endParaRPr lang="en-US"/>
          </a:p>
        </p:txBody>
      </p:sp>
    </p:spTree>
    <p:extLst>
      <p:ext uri="{BB962C8B-B14F-4D97-AF65-F5344CB8AC3E}">
        <p14:creationId xmlns:p14="http://schemas.microsoft.com/office/powerpoint/2010/main" val="380659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数牌，投标</a:t>
            </a:r>
            <a:endParaRPr lang="en-US" dirty="0"/>
          </a:p>
        </p:txBody>
      </p:sp>
      <p:sp>
        <p:nvSpPr>
          <p:cNvPr id="5" name="灯片编号占位符 4"/>
          <p:cNvSpPr>
            <a:spLocks noGrp="1"/>
          </p:cNvSpPr>
          <p:nvPr>
            <p:ph type="sldNum" sz="quarter" idx="10"/>
          </p:nvPr>
        </p:nvSpPr>
        <p:spPr/>
        <p:txBody>
          <a:bodyPr/>
          <a:lstStyle/>
          <a:p>
            <a:fld id="{0CAA2658-6206-454A-AEAA-77FAAF8C0D16}" type="slidenum">
              <a:rPr lang="en-US" smtClean="0"/>
              <a:t>21</a:t>
            </a:fld>
            <a:endParaRPr lang="en-US"/>
          </a:p>
        </p:txBody>
      </p:sp>
    </p:spTree>
    <p:extLst>
      <p:ext uri="{BB962C8B-B14F-4D97-AF65-F5344CB8AC3E}">
        <p14:creationId xmlns:p14="http://schemas.microsoft.com/office/powerpoint/2010/main" val="395301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参数化类型</a:t>
            </a:r>
            <a:endParaRPr lang="en-US" altLang="zh-CN" smtClean="0"/>
          </a:p>
          <a:p>
            <a:endParaRPr lang="en-US"/>
          </a:p>
        </p:txBody>
      </p:sp>
      <p:sp>
        <p:nvSpPr>
          <p:cNvPr id="5" name="灯片编号占位符 4"/>
          <p:cNvSpPr>
            <a:spLocks noGrp="1"/>
          </p:cNvSpPr>
          <p:nvPr>
            <p:ph type="sldNum" sz="quarter" idx="10"/>
          </p:nvPr>
        </p:nvSpPr>
        <p:spPr/>
        <p:txBody>
          <a:bodyPr/>
          <a:lstStyle/>
          <a:p>
            <a:fld id="{0CAA2658-6206-454A-AEAA-77FAAF8C0D16}" type="slidenum">
              <a:rPr lang="en-US" smtClean="0"/>
              <a:t>24</a:t>
            </a:fld>
            <a:endParaRPr lang="en-US"/>
          </a:p>
        </p:txBody>
      </p:sp>
    </p:spTree>
    <p:extLst>
      <p:ext uri="{BB962C8B-B14F-4D97-AF65-F5344CB8AC3E}">
        <p14:creationId xmlns:p14="http://schemas.microsoft.com/office/powerpoint/2010/main" val="3482671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298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7388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405988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94031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56F8EF-5E69-4539-9C43-C3602709DB69}" type="datetimeFigureOut">
              <a:rPr lang="en-US" smtClean="0"/>
              <a:t>3/21/2016</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673662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4256F8EF-5E69-4539-9C43-C3602709DB69}" type="datetimeFigureOut">
              <a:rPr lang="en-US" smtClean="0"/>
              <a:t>3/21/2016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666077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4256F8EF-5E69-4539-9C43-C3602709DB69}" type="datetimeFigureOut">
              <a:rPr lang="en-US" smtClean="0"/>
              <a:t>3/21/2016</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1731276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4256F8EF-5E69-4539-9C43-C3602709DB69}" type="datetimeFigureOut">
              <a:rPr lang="en-US" smtClean="0"/>
              <a:t>3/21/2016</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96947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56F8EF-5E69-4539-9C43-C3602709DB69}" type="datetimeFigureOut">
              <a:rPr lang="en-US" smtClean="0"/>
              <a:t>3/21/2016</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76132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56F8EF-5E69-4539-9C43-C3602709DB69}" type="datetimeFigureOut">
              <a:rPr lang="en-US" smtClean="0"/>
              <a:t>3/21/2016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426274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56F8EF-5E69-4539-9C43-C3602709DB69}" type="datetimeFigureOut">
              <a:rPr lang="en-US" smtClean="0"/>
              <a:t>3/21/2016</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77B843E-A8EE-4D45-8633-A386776A5823}" type="slidenum">
              <a:rPr lang="en-US" smtClean="0"/>
              <a:t>‹#›</a:t>
            </a:fld>
            <a:endParaRPr lang="en-US"/>
          </a:p>
        </p:txBody>
      </p:sp>
    </p:spTree>
    <p:extLst>
      <p:ext uri="{BB962C8B-B14F-4D97-AF65-F5344CB8AC3E}">
        <p14:creationId xmlns:p14="http://schemas.microsoft.com/office/powerpoint/2010/main" val="362342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6F8EF-5E69-4539-9C43-C3602709DB69}" type="datetimeFigureOut">
              <a:rPr lang="en-US" smtClean="0"/>
              <a:t>3/21/2016</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7B843E-A8EE-4D45-8633-A386776A5823}" type="slidenum">
              <a:rPr lang="en-US" smtClean="0"/>
              <a:t>‹#›</a:t>
            </a:fld>
            <a:endParaRPr lang="en-US"/>
          </a:p>
        </p:txBody>
      </p:sp>
    </p:spTree>
    <p:extLst>
      <p:ext uri="{BB962C8B-B14F-4D97-AF65-F5344CB8AC3E}">
        <p14:creationId xmlns:p14="http://schemas.microsoft.com/office/powerpoint/2010/main" val="4043639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3.wdp"/></Relationships>
</file>

<file path=ppt/slides/_rels/slide3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1676400"/>
            <a:ext cx="9525000" cy="4801314"/>
          </a:xfrm>
          <a:prstGeom prst="rect">
            <a:avLst/>
          </a:prstGeom>
        </p:spPr>
        <p:txBody>
          <a:bodyPr wrap="square" numCol="2">
            <a:spAutoFit/>
          </a:bodyPr>
          <a:lstStyle/>
          <a:p>
            <a:pPr marL="285750" indent="-285750">
              <a:buFont typeface="Arial" panose="020B0604020202020204" pitchFamily="34" charset="0"/>
              <a:buChar char="•"/>
            </a:pPr>
            <a:r>
              <a:rPr lang="en-US" i="1" dirty="0" smtClean="0"/>
              <a:t>KISS</a:t>
            </a:r>
            <a:endParaRPr lang="en-US" i="1" dirty="0"/>
          </a:p>
          <a:p>
            <a:pPr marL="285750" indent="-285750">
              <a:buFont typeface="Arial" panose="020B0604020202020204" pitchFamily="34" charset="0"/>
              <a:buChar char="•"/>
            </a:pPr>
            <a:r>
              <a:rPr lang="en-US" i="1" dirty="0"/>
              <a:t>Hello World</a:t>
            </a:r>
          </a:p>
          <a:p>
            <a:pPr marL="285750" indent="-285750">
              <a:buFont typeface="Arial" panose="020B0604020202020204" pitchFamily="34" charset="0"/>
              <a:buChar char="•"/>
            </a:pPr>
            <a:r>
              <a:rPr lang="en-US" i="1" dirty="0"/>
              <a:t>Software Construction</a:t>
            </a:r>
          </a:p>
          <a:p>
            <a:pPr marL="285750" indent="-285750">
              <a:buFont typeface="Arial" panose="020B0604020202020204" pitchFamily="34" charset="0"/>
              <a:buChar char="•"/>
            </a:pPr>
            <a:r>
              <a:rPr lang="en-US" i="1" dirty="0"/>
              <a:t>Manifesto for Agile Software </a:t>
            </a:r>
            <a:r>
              <a:rPr lang="en-US" i="1" dirty="0" smtClean="0"/>
              <a:t>Development</a:t>
            </a:r>
            <a:endParaRPr lang="en-US" i="1" dirty="0"/>
          </a:p>
          <a:p>
            <a:pPr marL="285750" indent="-285750">
              <a:buFont typeface="Arial" panose="020B0604020202020204" pitchFamily="34" charset="0"/>
              <a:buChar char="•"/>
            </a:pPr>
            <a:r>
              <a:rPr lang="en-US" i="1" dirty="0"/>
              <a:t>Simplicity Made Easy</a:t>
            </a:r>
          </a:p>
          <a:p>
            <a:pPr marL="285750" indent="-285750">
              <a:buFont typeface="Arial" panose="020B0604020202020204" pitchFamily="34" charset="0"/>
              <a:buChar char="•"/>
            </a:pPr>
            <a:r>
              <a:rPr lang="en-US" i="1" dirty="0"/>
              <a:t>Traditional Application Architecture</a:t>
            </a:r>
          </a:p>
          <a:p>
            <a:pPr marL="285750" indent="-285750">
              <a:buFont typeface="Arial" panose="020B0604020202020204" pitchFamily="34" charset="0"/>
              <a:buChar char="•"/>
            </a:pPr>
            <a:r>
              <a:rPr lang="en-US" i="1" dirty="0"/>
              <a:t>Microservices</a:t>
            </a:r>
          </a:p>
          <a:p>
            <a:pPr marL="285750" indent="-285750">
              <a:buFont typeface="Arial" panose="020B0604020202020204" pitchFamily="34" charset="0"/>
              <a:buChar char="•"/>
            </a:pPr>
            <a:r>
              <a:rPr lang="en-US" i="1" dirty="0"/>
              <a:t>Scale Cube</a:t>
            </a:r>
          </a:p>
          <a:p>
            <a:pPr marL="285750" indent="-285750">
              <a:buFont typeface="Arial" panose="020B0604020202020204" pitchFamily="34" charset="0"/>
              <a:buChar char="•"/>
            </a:pPr>
            <a:r>
              <a:rPr lang="en-US" i="1" dirty="0"/>
              <a:t>The Principal Programming </a:t>
            </a:r>
            <a:r>
              <a:rPr lang="en-US" i="1" dirty="0" smtClean="0"/>
              <a:t>Paradigms</a:t>
            </a:r>
          </a:p>
          <a:p>
            <a:pPr marL="285750" indent="-285750">
              <a:buFont typeface="Arial" panose="020B0604020202020204" pitchFamily="34" charset="0"/>
              <a:buChar char="•"/>
            </a:pPr>
            <a:r>
              <a:rPr lang="en-US" i="1" dirty="0" smtClean="0"/>
              <a:t>Class</a:t>
            </a:r>
            <a:endParaRPr lang="en-US" i="1" dirty="0"/>
          </a:p>
          <a:p>
            <a:pPr marL="285750" indent="-285750">
              <a:buFont typeface="Arial" panose="020B0604020202020204" pitchFamily="34" charset="0"/>
              <a:buChar char="•"/>
            </a:pPr>
            <a:r>
              <a:rPr lang="en-US" i="1" dirty="0"/>
              <a:t>Software Design </a:t>
            </a:r>
            <a:r>
              <a:rPr lang="en-US" i="1" dirty="0" smtClean="0"/>
              <a:t>Pattern</a:t>
            </a:r>
          </a:p>
          <a:p>
            <a:pPr marL="285750" indent="-285750">
              <a:buFont typeface="Arial" panose="020B0604020202020204" pitchFamily="34" charset="0"/>
              <a:buChar char="•"/>
            </a:pPr>
            <a:r>
              <a:rPr lang="en-US" i="1" dirty="0"/>
              <a:t>Specification </a:t>
            </a:r>
            <a:r>
              <a:rPr lang="en-US" i="1" dirty="0" smtClean="0"/>
              <a:t>Pattern</a:t>
            </a:r>
          </a:p>
          <a:p>
            <a:pPr marL="285750" indent="-285750">
              <a:buFont typeface="Arial" panose="020B0604020202020204" pitchFamily="34" charset="0"/>
              <a:buChar char="•"/>
            </a:pPr>
            <a:r>
              <a:rPr lang="en-US" i="1" dirty="0" smtClean="0"/>
              <a:t>Closure</a:t>
            </a:r>
            <a:endParaRPr lang="en-US" dirty="0" smtClean="0"/>
          </a:p>
          <a:p>
            <a:pPr marL="285750" indent="-285750">
              <a:buFont typeface="Arial" panose="020B0604020202020204" pitchFamily="34" charset="0"/>
              <a:buChar char="•"/>
            </a:pPr>
            <a:r>
              <a:rPr lang="en-US" i="1" dirty="0" smtClean="0"/>
              <a:t>Recursion</a:t>
            </a:r>
            <a:endParaRPr lang="en-US" i="1" dirty="0"/>
          </a:p>
          <a:p>
            <a:pPr marL="285750" indent="-285750">
              <a:buFont typeface="Arial" panose="020B0604020202020204" pitchFamily="34" charset="0"/>
              <a:buChar char="•"/>
            </a:pPr>
            <a:r>
              <a:rPr lang="en-US" i="1" dirty="0" smtClean="0"/>
              <a:t>Map </a:t>
            </a:r>
            <a:r>
              <a:rPr lang="en-US" i="1" dirty="0"/>
              <a:t>/ Filter / Reduce</a:t>
            </a:r>
          </a:p>
          <a:p>
            <a:pPr marL="285750" indent="-285750">
              <a:buFont typeface="Arial" panose="020B0604020202020204" pitchFamily="34" charset="0"/>
              <a:buChar char="•"/>
            </a:pPr>
            <a:r>
              <a:rPr lang="en-US" i="1" dirty="0"/>
              <a:t>Separation of Concerns</a:t>
            </a:r>
          </a:p>
          <a:p>
            <a:pPr marL="285750" indent="-285750">
              <a:buFont typeface="Arial" panose="020B0604020202020204" pitchFamily="34" charset="0"/>
              <a:buChar char="•"/>
            </a:pPr>
            <a:r>
              <a:rPr lang="en-US" i="1" dirty="0" smtClean="0"/>
              <a:t>Dependency </a:t>
            </a:r>
            <a:r>
              <a:rPr lang="en-US" i="1" dirty="0"/>
              <a:t>Injection</a:t>
            </a:r>
          </a:p>
          <a:p>
            <a:pPr marL="285750" indent="-285750">
              <a:buFont typeface="Arial" panose="020B0604020202020204" pitchFamily="34" charset="0"/>
              <a:buChar char="•"/>
            </a:pPr>
            <a:r>
              <a:rPr lang="en-US" i="1" dirty="0" smtClean="0"/>
              <a:t>Lock</a:t>
            </a:r>
          </a:p>
          <a:p>
            <a:pPr marL="285750" indent="-285750">
              <a:buFont typeface="Arial" panose="020B0604020202020204" pitchFamily="34" charset="0"/>
              <a:buChar char="•"/>
            </a:pPr>
            <a:r>
              <a:rPr lang="en-US" i="1" dirty="0" smtClean="0"/>
              <a:t>Thread</a:t>
            </a:r>
            <a:endParaRPr lang="en-US" i="1" dirty="0"/>
          </a:p>
          <a:p>
            <a:pPr marL="285750" indent="-285750">
              <a:buFont typeface="Arial" panose="020B0604020202020204" pitchFamily="34" charset="0"/>
              <a:buChar char="•"/>
            </a:pPr>
            <a:r>
              <a:rPr lang="en-US" i="1" dirty="0"/>
              <a:t>Model–View–Controller</a:t>
            </a:r>
          </a:p>
          <a:p>
            <a:pPr marL="285750" indent="-285750">
              <a:buFont typeface="Arial" panose="020B0604020202020204" pitchFamily="34" charset="0"/>
              <a:buChar char="•"/>
            </a:pPr>
            <a:r>
              <a:rPr lang="en-US" i="1" dirty="0"/>
              <a:t>Generic Programming</a:t>
            </a:r>
          </a:p>
          <a:p>
            <a:pPr marL="285750" indent="-285750">
              <a:buFont typeface="Arial" panose="020B0604020202020204" pitchFamily="34" charset="0"/>
              <a:buChar char="•"/>
            </a:pPr>
            <a:r>
              <a:rPr lang="en-US" i="1" dirty="0"/>
              <a:t>Finite-state Machine</a:t>
            </a:r>
          </a:p>
          <a:p>
            <a:pPr marL="285750" indent="-285750">
              <a:buFont typeface="Arial" panose="020B0604020202020204" pitchFamily="34" charset="0"/>
              <a:buChar char="•"/>
            </a:pPr>
            <a:r>
              <a:rPr lang="en-US" i="1" dirty="0"/>
              <a:t>Coupling Versus Autonomy</a:t>
            </a:r>
          </a:p>
          <a:p>
            <a:pPr marL="285750" indent="-285750">
              <a:buFont typeface="Arial" panose="020B0604020202020204" pitchFamily="34" charset="0"/>
              <a:buChar char="•"/>
            </a:pPr>
            <a:r>
              <a:rPr lang="en-US" i="1" dirty="0" smtClean="0"/>
              <a:t>Queue</a:t>
            </a:r>
          </a:p>
          <a:p>
            <a:pPr marL="285750" indent="-285750">
              <a:buFont typeface="Arial" panose="020B0604020202020204" pitchFamily="34" charset="0"/>
              <a:buChar char="•"/>
            </a:pPr>
            <a:r>
              <a:rPr lang="en-US" i="1" dirty="0"/>
              <a:t>Circuit Breaker</a:t>
            </a:r>
          </a:p>
          <a:p>
            <a:pPr marL="285750" indent="-285750">
              <a:buFont typeface="Arial" panose="020B0604020202020204" pitchFamily="34" charset="0"/>
              <a:buChar char="•"/>
            </a:pPr>
            <a:r>
              <a:rPr lang="en-US" i="1" dirty="0" smtClean="0"/>
              <a:t>Throttling</a:t>
            </a:r>
            <a:endParaRPr lang="en-US" i="1" dirty="0"/>
          </a:p>
          <a:p>
            <a:pPr marL="285750" indent="-285750">
              <a:buFont typeface="Arial" panose="020B0604020202020204" pitchFamily="34" charset="0"/>
              <a:buChar char="•"/>
            </a:pPr>
            <a:r>
              <a:rPr lang="en-US" i="1" dirty="0"/>
              <a:t>Domain Driven Design</a:t>
            </a:r>
          </a:p>
          <a:p>
            <a:pPr marL="285750" indent="-285750">
              <a:buFont typeface="Arial" panose="020B0604020202020204" pitchFamily="34" charset="0"/>
              <a:buChar char="•"/>
            </a:pPr>
            <a:r>
              <a:rPr lang="en-US" i="1" dirty="0"/>
              <a:t>Domain</a:t>
            </a:r>
          </a:p>
          <a:p>
            <a:pPr marL="285750" indent="-285750">
              <a:buFont typeface="Arial" panose="020B0604020202020204" pitchFamily="34" charset="0"/>
              <a:buChar char="•"/>
            </a:pPr>
            <a:r>
              <a:rPr lang="en-US" i="1" dirty="0"/>
              <a:t>User / Business / Technology Model</a:t>
            </a:r>
          </a:p>
          <a:p>
            <a:pPr marL="285750" indent="-285750">
              <a:buFont typeface="Arial" panose="020B0604020202020204" pitchFamily="34" charset="0"/>
              <a:buChar char="•"/>
            </a:pPr>
            <a:r>
              <a:rPr lang="en-US" i="1" dirty="0" smtClean="0"/>
              <a:t>CQRS</a:t>
            </a:r>
          </a:p>
          <a:p>
            <a:pPr marL="285750" indent="-285750">
              <a:buFont typeface="Arial" panose="020B0604020202020204" pitchFamily="34" charset="0"/>
              <a:buChar char="•"/>
            </a:pPr>
            <a:r>
              <a:rPr lang="en-US" i="1" dirty="0" smtClean="0"/>
              <a:t>Event </a:t>
            </a:r>
            <a:r>
              <a:rPr lang="en-US" i="1" dirty="0"/>
              <a:t>Sourcing</a:t>
            </a:r>
          </a:p>
          <a:p>
            <a:pPr marL="285750" indent="-285750">
              <a:buFont typeface="Arial" panose="020B0604020202020204" pitchFamily="34" charset="0"/>
              <a:buChar char="•"/>
            </a:pPr>
            <a:r>
              <a:rPr lang="en-US" i="1" dirty="0" smtClean="0"/>
              <a:t>Orthogonality</a:t>
            </a:r>
          </a:p>
          <a:p>
            <a:pPr marL="285750" indent="-285750">
              <a:buFont typeface="Arial" panose="020B0604020202020204" pitchFamily="34" charset="0"/>
              <a:buChar char="•"/>
            </a:pPr>
            <a:r>
              <a:rPr lang="en-US" i="1" dirty="0" smtClean="0"/>
              <a:t>Domain-specific </a:t>
            </a:r>
            <a:r>
              <a:rPr lang="en-US" i="1" dirty="0"/>
              <a:t>Language</a:t>
            </a:r>
          </a:p>
          <a:p>
            <a:pPr marL="285750" indent="-285750">
              <a:buFont typeface="Arial" panose="020B0604020202020204" pitchFamily="34" charset="0"/>
              <a:buChar char="•"/>
            </a:pPr>
            <a:r>
              <a:rPr lang="en-US" i="1" dirty="0"/>
              <a:t>Metaprogramming</a:t>
            </a:r>
          </a:p>
        </p:txBody>
      </p:sp>
      <p:sp>
        <p:nvSpPr>
          <p:cNvPr id="5" name="矩形 4"/>
          <p:cNvSpPr/>
          <p:nvPr/>
        </p:nvSpPr>
        <p:spPr>
          <a:xfrm>
            <a:off x="3429000" y="609600"/>
            <a:ext cx="5065105" cy="830997"/>
          </a:xfrm>
          <a:prstGeom prst="rect">
            <a:avLst/>
          </a:prstGeom>
        </p:spPr>
        <p:txBody>
          <a:bodyPr wrap="none">
            <a:spAutoFit/>
          </a:bodyPr>
          <a:lstStyle/>
          <a:p>
            <a:r>
              <a:rPr lang="en-US" altLang="zh-CN" sz="4800" i="1" dirty="0" smtClean="0"/>
              <a:t>Abstract &amp; Patterns</a:t>
            </a:r>
          </a:p>
        </p:txBody>
      </p:sp>
    </p:spTree>
    <p:extLst>
      <p:ext uri="{BB962C8B-B14F-4D97-AF65-F5344CB8AC3E}">
        <p14:creationId xmlns:p14="http://schemas.microsoft.com/office/powerpoint/2010/main" val="62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icroservices.io/i/PatternsRelatedToMicro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5960332" cy="5105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ure 1"/>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34000" y="593464"/>
            <a:ext cx="3513991" cy="21497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45798" y="6391178"/>
            <a:ext cx="2976195" cy="215444"/>
          </a:xfrm>
          <a:prstGeom prst="rect">
            <a:avLst/>
          </a:prstGeom>
        </p:spPr>
        <p:txBody>
          <a:bodyPr wrap="square">
            <a:spAutoFit/>
          </a:bodyPr>
          <a:lstStyle/>
          <a:p>
            <a:pPr algn="r"/>
            <a:r>
              <a:rPr lang="en-US" sz="800" i="1" dirty="0"/>
              <a:t>http://microservices.io/patterns/microservices.html</a:t>
            </a:r>
          </a:p>
        </p:txBody>
      </p:sp>
      <p:sp>
        <p:nvSpPr>
          <p:cNvPr id="5" name="矩形 4"/>
          <p:cNvSpPr/>
          <p:nvPr/>
        </p:nvSpPr>
        <p:spPr>
          <a:xfrm>
            <a:off x="6102593" y="2887229"/>
            <a:ext cx="2819400" cy="215444"/>
          </a:xfrm>
          <a:prstGeom prst="rect">
            <a:avLst/>
          </a:prstGeom>
        </p:spPr>
        <p:txBody>
          <a:bodyPr wrap="square">
            <a:spAutoFit/>
          </a:bodyPr>
          <a:lstStyle/>
          <a:p>
            <a:pPr algn="r"/>
            <a:r>
              <a:rPr lang="en-US" sz="800" i="1" dirty="0"/>
              <a:t>http://martinfowler.com/articles/microservices.html</a:t>
            </a:r>
          </a:p>
        </p:txBody>
      </p:sp>
      <p:sp>
        <p:nvSpPr>
          <p:cNvPr id="2" name="矩形 1"/>
          <p:cNvSpPr/>
          <p:nvPr/>
        </p:nvSpPr>
        <p:spPr>
          <a:xfrm>
            <a:off x="3124200" y="1066800"/>
            <a:ext cx="1478290" cy="369332"/>
          </a:xfrm>
          <a:prstGeom prst="rect">
            <a:avLst/>
          </a:prstGeom>
        </p:spPr>
        <p:txBody>
          <a:bodyPr wrap="none">
            <a:spAutoFit/>
          </a:bodyPr>
          <a:lstStyle/>
          <a:p>
            <a:r>
              <a:rPr lang="en-US" i="1" dirty="0"/>
              <a:t>Microservices</a:t>
            </a:r>
          </a:p>
        </p:txBody>
      </p:sp>
    </p:spTree>
    <p:extLst>
      <p:ext uri="{BB962C8B-B14F-4D97-AF65-F5344CB8AC3E}">
        <p14:creationId xmlns:p14="http://schemas.microsoft.com/office/powerpoint/2010/main" val="107658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app_cu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875" y="1556266"/>
            <a:ext cx="7080482" cy="42672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19200" y="1002268"/>
            <a:ext cx="1200650" cy="369332"/>
          </a:xfrm>
          <a:prstGeom prst="rect">
            <a:avLst/>
          </a:prstGeom>
        </p:spPr>
        <p:txBody>
          <a:bodyPr wrap="none">
            <a:spAutoFit/>
          </a:bodyPr>
          <a:lstStyle/>
          <a:p>
            <a:r>
              <a:rPr lang="en-US" i="1" dirty="0"/>
              <a:t>Scale Cube</a:t>
            </a:r>
          </a:p>
        </p:txBody>
      </p:sp>
      <p:sp>
        <p:nvSpPr>
          <p:cNvPr id="5" name="矩形 4"/>
          <p:cNvSpPr/>
          <p:nvPr/>
        </p:nvSpPr>
        <p:spPr>
          <a:xfrm>
            <a:off x="4419600" y="6477000"/>
            <a:ext cx="4572000" cy="215444"/>
          </a:xfrm>
          <a:prstGeom prst="rect">
            <a:avLst/>
          </a:prstGeom>
        </p:spPr>
        <p:txBody>
          <a:bodyPr>
            <a:spAutoFit/>
          </a:bodyPr>
          <a:lstStyle/>
          <a:p>
            <a:pPr algn="r"/>
            <a:r>
              <a:rPr lang="en-US" sz="800" i="1" dirty="0"/>
              <a:t>http://akfpartners.com/techblog/2008/05/08/splitting-applications-or-services-for-scale/</a:t>
            </a:r>
          </a:p>
        </p:txBody>
      </p:sp>
    </p:spTree>
    <p:extLst>
      <p:ext uri="{BB962C8B-B14F-4D97-AF65-F5344CB8AC3E}">
        <p14:creationId xmlns:p14="http://schemas.microsoft.com/office/powerpoint/2010/main" val="3197769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4" t="1023" r="30154" b="732"/>
          <a:stretch/>
        </p:blipFill>
        <p:spPr bwMode="auto">
          <a:xfrm>
            <a:off x="594360" y="231469"/>
            <a:ext cx="8092440" cy="609313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67200" y="6248400"/>
            <a:ext cx="4572000" cy="215444"/>
          </a:xfrm>
          <a:prstGeom prst="rect">
            <a:avLst/>
          </a:prstGeom>
        </p:spPr>
        <p:txBody>
          <a:bodyPr>
            <a:spAutoFit/>
          </a:bodyPr>
          <a:lstStyle/>
          <a:p>
            <a:pPr algn="r"/>
            <a:r>
              <a:rPr lang="en-US" sz="800" dirty="0"/>
              <a:t>https://www.info.ucl.ac.be/~pvr/paradigms.html</a:t>
            </a:r>
          </a:p>
        </p:txBody>
      </p:sp>
      <p:sp>
        <p:nvSpPr>
          <p:cNvPr id="3" name="矩形 2"/>
          <p:cNvSpPr/>
          <p:nvPr/>
        </p:nvSpPr>
        <p:spPr>
          <a:xfrm>
            <a:off x="3352800" y="228600"/>
            <a:ext cx="5486400" cy="47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p:cNvSpPr/>
          <p:nvPr/>
        </p:nvSpPr>
        <p:spPr>
          <a:xfrm>
            <a:off x="4380572" y="381000"/>
            <a:ext cx="4230028" cy="369332"/>
          </a:xfrm>
          <a:prstGeom prst="rect">
            <a:avLst/>
          </a:prstGeom>
        </p:spPr>
        <p:txBody>
          <a:bodyPr wrap="square">
            <a:spAutoFit/>
          </a:bodyPr>
          <a:lstStyle/>
          <a:p>
            <a:pPr algn="r"/>
            <a:r>
              <a:rPr lang="en-US" i="1" dirty="0"/>
              <a:t>The Principal Programming Paradigms</a:t>
            </a:r>
          </a:p>
        </p:txBody>
      </p:sp>
    </p:spTree>
    <p:extLst>
      <p:ext uri="{BB962C8B-B14F-4D97-AF65-F5344CB8AC3E}">
        <p14:creationId xmlns:p14="http://schemas.microsoft.com/office/powerpoint/2010/main" val="2203045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3733800"/>
            <a:ext cx="8229600" cy="2708434"/>
          </a:xfrm>
          <a:prstGeom prst="rect">
            <a:avLst/>
          </a:prstGeom>
        </p:spPr>
        <p:txBody>
          <a:bodyPr wrap="square">
            <a:spAutoFit/>
          </a:bodyPr>
          <a:lstStyle/>
          <a:p>
            <a:r>
              <a:rPr lang="en-US" i="1" dirty="0"/>
              <a:t>Class</a:t>
            </a:r>
          </a:p>
          <a:p>
            <a:endParaRPr lang="en-US" i="1" dirty="0"/>
          </a:p>
          <a:p>
            <a:r>
              <a:rPr lang="en-US" i="1" dirty="0"/>
              <a:t>In object-oriented programming, a class is an extensible program-code-template for creating objects, providing initial values for state (member variables) and implementations of behavior (member functions or methods</a:t>
            </a:r>
            <a:r>
              <a:rPr lang="en-US" i="1" dirty="0" smtClean="0"/>
              <a:t>). </a:t>
            </a:r>
            <a:r>
              <a:rPr lang="en-US" i="1" dirty="0"/>
              <a:t>In many languages, the class name is used as the name for the class (the template itself), the name for the default constructor of the class (a subroutine that creates objects), and as the type of objects generated by instantiating the class; these distinct concepts are easily conflated</a:t>
            </a:r>
            <a:r>
              <a:rPr lang="en-US" i="1" dirty="0" smtClean="0"/>
              <a:t>.</a:t>
            </a:r>
            <a:endParaRPr lang="en-US" i="1" dirty="0"/>
          </a:p>
          <a:p>
            <a:pPr algn="r"/>
            <a:r>
              <a:rPr lang="en-US" sz="800" i="1" dirty="0"/>
              <a:t>https://en.wikipedia.org/wiki/Class_(computer_programming)</a:t>
            </a:r>
          </a:p>
        </p:txBody>
      </p:sp>
      <p:pic>
        <p:nvPicPr>
          <p:cNvPr id="1026" name="Picture 2" descr="C:\Users\Zhong\Desktop\TB2KrIskpXXXXa4XpXXXXXXXXXX_!!766568254.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8616" t="51442" r="16982" b="458"/>
          <a:stretch/>
        </p:blipFill>
        <p:spPr bwMode="auto">
          <a:xfrm>
            <a:off x="4648200" y="914400"/>
            <a:ext cx="3311652"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00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3816965"/>
            <a:ext cx="8382000" cy="2431435"/>
          </a:xfrm>
          <a:prstGeom prst="rect">
            <a:avLst/>
          </a:prstGeom>
        </p:spPr>
        <p:txBody>
          <a:bodyPr wrap="square">
            <a:spAutoFit/>
          </a:bodyPr>
          <a:lstStyle/>
          <a:p>
            <a:r>
              <a:rPr lang="en-US" i="1" dirty="0"/>
              <a:t>Software </a:t>
            </a:r>
            <a:r>
              <a:rPr lang="en-US" i="1" dirty="0" smtClean="0"/>
              <a:t>Design Pattern</a:t>
            </a:r>
            <a:endParaRPr lang="en-US" i="1" dirty="0"/>
          </a:p>
          <a:p>
            <a:endParaRPr lang="en-US" i="1" dirty="0"/>
          </a:p>
          <a:p>
            <a:r>
              <a:rPr lang="en-US" i="1" dirty="0"/>
              <a:t>In software engineering, a design pattern is a general reusable solution to a commonly occurring problem within a given context in software design. A design pattern is not a finished design that can be transformed directly into source or machine code. It is a description or template for how to solve a problem that can be used in many different situations. Patterns are formalized best practices that the programmer can use to solve common problems when designing an application or system. </a:t>
            </a:r>
            <a:endParaRPr lang="en-US" i="1" dirty="0" smtClean="0"/>
          </a:p>
          <a:p>
            <a:pPr algn="r"/>
            <a:r>
              <a:rPr lang="en-US" sz="800" i="1" dirty="0"/>
              <a:t>https://en.wikipedia.org/wiki/Software_design_pattern</a:t>
            </a:r>
          </a:p>
        </p:txBody>
      </p:sp>
      <p:pic>
        <p:nvPicPr>
          <p:cNvPr id="1026" name="Picture 2" descr="C:\Users\Zhong\Desktop\design-patterns.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03220" y="574000"/>
            <a:ext cx="600075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3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4494788"/>
            <a:ext cx="8382000" cy="1877437"/>
          </a:xfrm>
          <a:prstGeom prst="rect">
            <a:avLst/>
          </a:prstGeom>
        </p:spPr>
        <p:txBody>
          <a:bodyPr wrap="square">
            <a:spAutoFit/>
          </a:bodyPr>
          <a:lstStyle/>
          <a:p>
            <a:r>
              <a:rPr lang="en-US" i="1" dirty="0"/>
              <a:t>Specification </a:t>
            </a:r>
            <a:r>
              <a:rPr lang="en-US" i="1" dirty="0" smtClean="0"/>
              <a:t>Pattern</a:t>
            </a:r>
            <a:endParaRPr lang="en-US" i="1" dirty="0"/>
          </a:p>
          <a:p>
            <a:endParaRPr lang="en-US" i="1" dirty="0"/>
          </a:p>
          <a:p>
            <a:r>
              <a:rPr lang="en-US" i="1" dirty="0"/>
              <a:t>In computer programming, the specification pattern is a particular software design pattern, whereby business rules can be recombined by chaining the business rules together using boolean logic. The pattern is frequently used in the context of domain-driven design.</a:t>
            </a:r>
          </a:p>
          <a:p>
            <a:pPr algn="r"/>
            <a:r>
              <a:rPr lang="en-US" sz="800" i="1" dirty="0" smtClean="0"/>
              <a:t>https</a:t>
            </a:r>
            <a:r>
              <a:rPr lang="en-US" sz="800" i="1" dirty="0"/>
              <a:t>://en.wikipedia.org/wiki/Specification_pattern</a:t>
            </a:r>
          </a:p>
        </p:txBody>
      </p:sp>
      <p:pic>
        <p:nvPicPr>
          <p:cNvPr id="4098" name="Picture 2" descr="C:\Users\Zhong\Desktop\1-sO3fxb75J_IZeFS0e-oGGw.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48000" y="581025"/>
            <a:ext cx="5534025"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56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wKgBy1Q2lYuAeC0JAADa3oFKp4U9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066800"/>
            <a:ext cx="3398992" cy="49482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57200" y="1752600"/>
            <a:ext cx="5562600" cy="4370427"/>
          </a:xfrm>
          <a:prstGeom prst="rect">
            <a:avLst/>
          </a:prstGeom>
        </p:spPr>
        <p:txBody>
          <a:bodyPr wrap="square">
            <a:spAutoFit/>
          </a:bodyPr>
          <a:lstStyle/>
          <a:p>
            <a:r>
              <a:rPr lang="en-US" i="1" dirty="0"/>
              <a:t>Closure</a:t>
            </a:r>
          </a:p>
          <a:p>
            <a:endParaRPr lang="en-US" i="1" dirty="0"/>
          </a:p>
          <a:p>
            <a:r>
              <a:rPr lang="en-US" i="1" dirty="0"/>
              <a:t>In programming languages, closures (also lexical closures or function closures) are a technique for implementing lexically scoped name binding in languages with first-class functions. Operationally, a closure is a record storing a function together with an environment: a mapping associating each free variable of the function (variables that are used locally, but defined in an enclosing scope) with the value or storage location to which the name was bound when the closure was created. A closure—unlike a plain function—allows the function to access those captured variables through the closure's reference to them, even when the function is invoked outside their scope.</a:t>
            </a:r>
          </a:p>
          <a:p>
            <a:pPr algn="r"/>
            <a:r>
              <a:rPr lang="en-US" sz="800" i="1" dirty="0"/>
              <a:t>https://en.wikipedia.org/wiki/Closure_(computer_programming)</a:t>
            </a:r>
          </a:p>
        </p:txBody>
      </p:sp>
    </p:spTree>
    <p:extLst>
      <p:ext uri="{BB962C8B-B14F-4D97-AF65-F5344CB8AC3E}">
        <p14:creationId xmlns:p14="http://schemas.microsoft.com/office/powerpoint/2010/main" val="2556072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0060" y="3048000"/>
            <a:ext cx="8305800" cy="3539430"/>
          </a:xfrm>
          <a:prstGeom prst="rect">
            <a:avLst/>
          </a:prstGeom>
        </p:spPr>
        <p:txBody>
          <a:bodyPr wrap="square">
            <a:spAutoFit/>
          </a:bodyPr>
          <a:lstStyle/>
          <a:p>
            <a:r>
              <a:rPr lang="en-US" i="1" dirty="0"/>
              <a:t>Recursion</a:t>
            </a:r>
          </a:p>
          <a:p>
            <a:endParaRPr lang="en-US" i="1" dirty="0"/>
          </a:p>
          <a:p>
            <a:r>
              <a:rPr lang="en-US" i="1" dirty="0"/>
              <a:t>Recursion is the process of repeating items in a self-similar way. For instance, when the surfaces of two mirrors are exactly parallel with each other, the nested images that occur are a form of infinite recursion. The term has a variety of meanings specific to a variety of disciplines ranging from linguistics to logic. The most common application of recursion is in mathematics and computer science, in which it refers to a method of defining functions in which the function being defined is applied within its own definition. Specifically, this defines an infinite number of instances (function values), using a finite expression that for some instances may refer to other instances, but in such a way that no loop or infinite chain of references can occur. The term is also used more generally to describe a process of repeating objects in a self-similar way.</a:t>
            </a:r>
          </a:p>
          <a:p>
            <a:pPr algn="r"/>
            <a:r>
              <a:rPr lang="en-US" sz="800" i="1" dirty="0"/>
              <a:t>https://en.wikipedia.org/wiki/Recursion</a:t>
            </a:r>
          </a:p>
        </p:txBody>
      </p:sp>
      <p:pic>
        <p:nvPicPr>
          <p:cNvPr id="1026" name="Picture 2" descr="C:\Users\Zhong\Desktop\0_13161404788nr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060" y="685800"/>
            <a:ext cx="3352800" cy="16478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286000" y="2590800"/>
            <a:ext cx="6553200" cy="646331"/>
          </a:xfrm>
          <a:prstGeom prst="rect">
            <a:avLst/>
          </a:prstGeom>
        </p:spPr>
        <p:txBody>
          <a:bodyPr wrap="square">
            <a:spAutoFit/>
          </a:bodyPr>
          <a:lstStyle/>
          <a:p>
            <a:r>
              <a:rPr lang="en-US" i="1" dirty="0"/>
              <a:t>hanoi 0 _ _ _ = []</a:t>
            </a:r>
          </a:p>
          <a:p>
            <a:r>
              <a:rPr lang="en-US" i="1" dirty="0"/>
              <a:t>hanoi n a b c = (hanoi (n-1) a c b) ++ [(a, b)] ++ (hanoi (n-1) c b a) </a:t>
            </a:r>
          </a:p>
        </p:txBody>
      </p:sp>
      <p:sp>
        <p:nvSpPr>
          <p:cNvPr id="3" name="矩形 2"/>
          <p:cNvSpPr/>
          <p:nvPr/>
        </p:nvSpPr>
        <p:spPr>
          <a:xfrm>
            <a:off x="480060" y="533400"/>
            <a:ext cx="4572000" cy="1754326"/>
          </a:xfrm>
          <a:prstGeom prst="rect">
            <a:avLst/>
          </a:prstGeom>
        </p:spPr>
        <p:txBody>
          <a:bodyPr wrap="square">
            <a:spAutoFit/>
          </a:bodyPr>
          <a:lstStyle/>
          <a:p>
            <a:r>
              <a:rPr lang="en-US" i="1" dirty="0" smtClean="0"/>
              <a:t>[(</a:t>
            </a:r>
            <a:r>
              <a:rPr lang="en-US" i="1" dirty="0"/>
              <a:t>1,3),(1,2),(3,2</a:t>
            </a:r>
            <a:r>
              <a:rPr lang="en-US" i="1" dirty="0" smtClean="0"/>
              <a:t>)]</a:t>
            </a:r>
          </a:p>
          <a:p>
            <a:endParaRPr lang="en-US" i="1" dirty="0"/>
          </a:p>
          <a:p>
            <a:r>
              <a:rPr lang="en-US" i="1" dirty="0" smtClean="0"/>
              <a:t>[(</a:t>
            </a:r>
            <a:r>
              <a:rPr lang="en-US" i="1" dirty="0"/>
              <a:t>1,2),(1,3),(2,3),(1,2),(3,1),(3,2),(1,2</a:t>
            </a:r>
            <a:r>
              <a:rPr lang="en-US" i="1" dirty="0" smtClean="0"/>
              <a:t>)]</a:t>
            </a:r>
          </a:p>
          <a:p>
            <a:endParaRPr lang="en-US" i="1" dirty="0"/>
          </a:p>
          <a:p>
            <a:r>
              <a:rPr lang="en-US" i="1" dirty="0" smtClean="0"/>
              <a:t>[(</a:t>
            </a:r>
            <a:r>
              <a:rPr lang="en-US" i="1" dirty="0"/>
              <a:t>1,3),(1,2),(3,2),(1,3),(2,1),(2,3),(1,3),(1,2),(3,2),(3,1),(2,1),(3,2),(1,3),(1,2),(3,2)]</a:t>
            </a:r>
          </a:p>
        </p:txBody>
      </p:sp>
    </p:spTree>
    <p:extLst>
      <p:ext uri="{BB962C8B-B14F-4D97-AF65-F5344CB8AC3E}">
        <p14:creationId xmlns:p14="http://schemas.microsoft.com/office/powerpoint/2010/main" val="2855141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BradleyBeth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3124200"/>
            <a:ext cx="3352800" cy="138267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4800" y="304800"/>
            <a:ext cx="3962400" cy="2708434"/>
          </a:xfrm>
          <a:prstGeom prst="rect">
            <a:avLst/>
          </a:prstGeom>
        </p:spPr>
        <p:txBody>
          <a:bodyPr wrap="square">
            <a:spAutoFit/>
          </a:bodyPr>
          <a:lstStyle/>
          <a:p>
            <a:r>
              <a:rPr lang="en-US" i="1" dirty="0"/>
              <a:t>Map </a:t>
            </a:r>
            <a:endParaRPr lang="en-US" i="1" dirty="0" smtClean="0"/>
          </a:p>
          <a:p>
            <a:endParaRPr lang="en-US" i="1" dirty="0"/>
          </a:p>
          <a:p>
            <a:r>
              <a:rPr lang="en-US" i="1" dirty="0"/>
              <a:t>In many programming languages, map is the name of a higher-order function that applies a given function to each element of a list, returning a list of results in the same order. It is often called apply-to-all when considered in functional form.</a:t>
            </a:r>
          </a:p>
          <a:p>
            <a:pPr algn="r"/>
            <a:r>
              <a:rPr lang="en-US" sz="800" i="1" dirty="0"/>
              <a:t>https://en.wikipedia.org/wiki/Map_(higher-order_function)</a:t>
            </a:r>
          </a:p>
        </p:txBody>
      </p:sp>
      <p:sp>
        <p:nvSpPr>
          <p:cNvPr id="6" name="矩形 5"/>
          <p:cNvSpPr/>
          <p:nvPr/>
        </p:nvSpPr>
        <p:spPr>
          <a:xfrm>
            <a:off x="4343400" y="263366"/>
            <a:ext cx="4572000" cy="2708434"/>
          </a:xfrm>
          <a:prstGeom prst="rect">
            <a:avLst/>
          </a:prstGeom>
        </p:spPr>
        <p:txBody>
          <a:bodyPr>
            <a:spAutoFit/>
          </a:bodyPr>
          <a:lstStyle/>
          <a:p>
            <a:r>
              <a:rPr lang="en-US" i="1" dirty="0"/>
              <a:t>Filter </a:t>
            </a:r>
            <a:endParaRPr lang="en-US" i="1" dirty="0" smtClean="0"/>
          </a:p>
          <a:p>
            <a:endParaRPr lang="en-US" i="1" dirty="0"/>
          </a:p>
          <a:p>
            <a:r>
              <a:rPr lang="en-US" i="1" dirty="0"/>
              <a:t>In functional programming, filter is a higher-order function that processes a data structure (typically a list) in some order to produce a new data structure containing exactly those elements of the original data structure for which a given predicate returns the boolean value true.</a:t>
            </a:r>
          </a:p>
          <a:p>
            <a:pPr algn="r"/>
            <a:r>
              <a:rPr lang="en-US" sz="800" i="1" dirty="0"/>
              <a:t>https://en.wikipedia.org/wiki/Filter_(higher-order_function)</a:t>
            </a:r>
          </a:p>
        </p:txBody>
      </p:sp>
      <p:sp>
        <p:nvSpPr>
          <p:cNvPr id="7" name="矩形 6"/>
          <p:cNvSpPr/>
          <p:nvPr/>
        </p:nvSpPr>
        <p:spPr>
          <a:xfrm>
            <a:off x="304800" y="3962400"/>
            <a:ext cx="8686800" cy="2708434"/>
          </a:xfrm>
          <a:prstGeom prst="rect">
            <a:avLst/>
          </a:prstGeom>
        </p:spPr>
        <p:txBody>
          <a:bodyPr wrap="square">
            <a:spAutoFit/>
          </a:bodyPr>
          <a:lstStyle/>
          <a:p>
            <a:r>
              <a:rPr lang="en-US" i="1" dirty="0"/>
              <a:t>Fold </a:t>
            </a:r>
            <a:r>
              <a:rPr lang="en-US" i="1" dirty="0" smtClean="0"/>
              <a:t>(Reduce)</a:t>
            </a:r>
            <a:endParaRPr lang="en-US" i="1" dirty="0"/>
          </a:p>
          <a:p>
            <a:endParaRPr lang="en-US" i="1" dirty="0"/>
          </a:p>
          <a:p>
            <a:r>
              <a:rPr lang="en-US" i="1" dirty="0"/>
              <a:t>In functional programming, fold – also known variously as reduce, accumulate, aggregate, compress, or inject – refers to a family of higher-order functions that analyze a recursive data structure and through use of a given combining operation, recombine the results of recursively processing its constituent parts, building up a return value. Typically, a fold is presented with a combining function, a top node of a data structure, and possibly some default values to be used under certain conditions. The fold then proceeds to combine elements of the data structure's hierarchy, using the function in a systematic way.</a:t>
            </a:r>
          </a:p>
          <a:p>
            <a:pPr algn="r"/>
            <a:r>
              <a:rPr lang="en-US" sz="800" i="1" dirty="0"/>
              <a:t>https://en.wikipedia.org/wiki/Fold_(higher-order_function)</a:t>
            </a:r>
          </a:p>
        </p:txBody>
      </p:sp>
    </p:spTree>
    <p:extLst>
      <p:ext uri="{BB962C8B-B14F-4D97-AF65-F5344CB8AC3E}">
        <p14:creationId xmlns:p14="http://schemas.microsoft.com/office/powerpoint/2010/main" val="2079527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000" y="3214568"/>
            <a:ext cx="8305800" cy="3262432"/>
          </a:xfrm>
          <a:prstGeom prst="rect">
            <a:avLst/>
          </a:prstGeom>
        </p:spPr>
        <p:txBody>
          <a:bodyPr wrap="square">
            <a:spAutoFit/>
          </a:bodyPr>
          <a:lstStyle/>
          <a:p>
            <a:r>
              <a:rPr lang="en-US" i="1" dirty="0"/>
              <a:t>Separation of </a:t>
            </a:r>
            <a:r>
              <a:rPr lang="en-US" i="1" dirty="0" smtClean="0"/>
              <a:t>Concerns</a:t>
            </a:r>
            <a:endParaRPr lang="en-US" i="1" dirty="0"/>
          </a:p>
          <a:p>
            <a:endParaRPr lang="en-US" i="1" dirty="0"/>
          </a:p>
          <a:p>
            <a:r>
              <a:rPr lang="en-US" i="1" dirty="0"/>
              <a:t>In computer science, separation of concerns (SoC) is a design principle for separating a computer program into distinct sections, such that each section addresses a separate concern. A concern is a set of information that affects the code of a computer program. A concern can be as general as the details of the hardware the code is being optimized for, or as specific as the name of a class to instantiate. A program that embodies SoC well is called a modular program. Modularity, and hence separation of concerns, is achieved by encapsulating information inside a section of code that has a well-defined interface. Encapsulation is a means of information hiding. Layered designs in information systems are another embodiment of separation </a:t>
            </a:r>
            <a:r>
              <a:rPr lang="en-US" i="1" dirty="0" smtClean="0"/>
              <a:t>of concerns.</a:t>
            </a:r>
            <a:endParaRPr lang="en-US" i="1" dirty="0"/>
          </a:p>
          <a:p>
            <a:pPr algn="r"/>
            <a:r>
              <a:rPr lang="en-US" sz="800" i="1" dirty="0"/>
              <a:t>https://en.wikipedia.org/wiki/Separation_of_concerns#SoC_via_partial_classes_in_C.23</a:t>
            </a:r>
          </a:p>
        </p:txBody>
      </p:sp>
      <p:pic>
        <p:nvPicPr>
          <p:cNvPr id="2050" name="Picture 2" descr="C:\Users\Zhong\Desktop\CleanArchitecture-81565aba46f035911a5018e77a0f2d4e.jp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91000" y="318968"/>
            <a:ext cx="4572000" cy="335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605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1718370"/>
            <a:ext cx="8077200" cy="3539430"/>
          </a:xfrm>
          <a:prstGeom prst="rect">
            <a:avLst/>
          </a:prstGeom>
        </p:spPr>
        <p:txBody>
          <a:bodyPr wrap="square">
            <a:spAutoFit/>
          </a:bodyPr>
          <a:lstStyle/>
          <a:p>
            <a:r>
              <a:rPr lang="en-US" i="1" dirty="0"/>
              <a:t>The acts of the mind, wherein it exerts its power over simple ideas, are chiefly these three: </a:t>
            </a:r>
            <a:endParaRPr lang="en-US" i="1" dirty="0" smtClean="0"/>
          </a:p>
          <a:p>
            <a:endParaRPr lang="en-US" i="1" dirty="0" smtClean="0"/>
          </a:p>
          <a:p>
            <a:pPr marL="342900" indent="-342900">
              <a:buAutoNum type="arabicPeriod"/>
            </a:pPr>
            <a:r>
              <a:rPr lang="en-US" i="1" dirty="0" smtClean="0"/>
              <a:t>Combining </a:t>
            </a:r>
            <a:r>
              <a:rPr lang="en-US" i="1" dirty="0"/>
              <a:t>several simple ideas into one compound one, and thus all complex ideas are made. </a:t>
            </a:r>
            <a:endParaRPr lang="en-US" i="1" dirty="0" smtClean="0"/>
          </a:p>
          <a:p>
            <a:pPr marL="342900" indent="-342900">
              <a:buAutoNum type="arabicPeriod"/>
            </a:pPr>
            <a:r>
              <a:rPr lang="en-US" i="1" dirty="0" smtClean="0"/>
              <a:t>The </a:t>
            </a:r>
            <a:r>
              <a:rPr lang="en-US" i="1" dirty="0"/>
              <a:t>second is bringing two ideas, whether simple or complex, together, and setting them by one another so as to take a view of them at once, without uniting them into one, by which it gets all its ideas of relations</a:t>
            </a:r>
            <a:r>
              <a:rPr lang="en-US" i="1" dirty="0" smtClean="0"/>
              <a:t>.</a:t>
            </a:r>
          </a:p>
          <a:p>
            <a:pPr marL="342900" indent="-342900">
              <a:buAutoNum type="arabicPeriod"/>
            </a:pPr>
            <a:r>
              <a:rPr lang="en-US" i="1" dirty="0" smtClean="0"/>
              <a:t>The </a:t>
            </a:r>
            <a:r>
              <a:rPr lang="en-US" i="1" dirty="0"/>
              <a:t>third is separating them from all other ideas that accompany them in their real existence: this is called abstraction, and thus all its general ideas are made</a:t>
            </a:r>
            <a:r>
              <a:rPr lang="en-US" i="1" dirty="0" smtClean="0"/>
              <a:t>.</a:t>
            </a:r>
          </a:p>
          <a:p>
            <a:endParaRPr lang="en-US" i="1" dirty="0"/>
          </a:p>
          <a:p>
            <a:pPr algn="r"/>
            <a:r>
              <a:rPr lang="en-US" i="1" dirty="0"/>
              <a:t>John Locke, An Essay Concerning Human Understanding (1690</a:t>
            </a:r>
            <a:r>
              <a:rPr lang="en-US" i="1" dirty="0" smtClean="0"/>
              <a:t>)</a:t>
            </a:r>
          </a:p>
          <a:p>
            <a:pPr algn="r"/>
            <a:r>
              <a:rPr lang="en-US" sz="800" i="1" dirty="0"/>
              <a:t>https://mitpress.mit.edu/sicp/full-text/book/book-Z-H-9.html#%_chap_1</a:t>
            </a:r>
          </a:p>
        </p:txBody>
      </p:sp>
    </p:spTree>
    <p:extLst>
      <p:ext uri="{BB962C8B-B14F-4D97-AF65-F5344CB8AC3E}">
        <p14:creationId xmlns:p14="http://schemas.microsoft.com/office/powerpoint/2010/main" val="30170495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7660" y="4038600"/>
            <a:ext cx="8229600" cy="2431435"/>
          </a:xfrm>
          <a:prstGeom prst="rect">
            <a:avLst/>
          </a:prstGeom>
        </p:spPr>
        <p:txBody>
          <a:bodyPr wrap="square">
            <a:spAutoFit/>
          </a:bodyPr>
          <a:lstStyle/>
          <a:p>
            <a:r>
              <a:rPr lang="en-US" i="1" dirty="0"/>
              <a:t>Dependency </a:t>
            </a:r>
            <a:r>
              <a:rPr lang="en-US" i="1" dirty="0" smtClean="0"/>
              <a:t>Injection</a:t>
            </a:r>
            <a:endParaRPr lang="en-US" i="1" dirty="0"/>
          </a:p>
          <a:p>
            <a:endParaRPr lang="en-US" i="1" dirty="0"/>
          </a:p>
          <a:p>
            <a:r>
              <a:rPr lang="en-US" i="1" dirty="0"/>
              <a:t>In software engineering, dependency injection is a software design pattern that implements inversion of control for resolving dependencies. A dependency is an object that can be used (a service). An injection is the passing of a dependency to a dependent object (a client) that would use it. The service is made part of the client's state. Passing the service to the client, rather than allowing a client to build or find the service, is the fundamental requirement of the pattern.</a:t>
            </a:r>
          </a:p>
          <a:p>
            <a:pPr algn="r"/>
            <a:r>
              <a:rPr lang="en-US" sz="800" i="1" dirty="0"/>
              <a:t>https://en.wikipedia.org/wiki/Dependency_injection</a:t>
            </a:r>
          </a:p>
        </p:txBody>
      </p:sp>
      <p:pic>
        <p:nvPicPr>
          <p:cNvPr id="3074" name="Picture 2" descr="C:\Users\Zhong\Desktop\what-is-dependency-injection-980x735.jp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657600" y="533400"/>
            <a:ext cx="4975860" cy="373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745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 y="4383087"/>
            <a:ext cx="7848600" cy="1877437"/>
          </a:xfrm>
          <a:prstGeom prst="rect">
            <a:avLst/>
          </a:prstGeom>
        </p:spPr>
        <p:txBody>
          <a:bodyPr wrap="square">
            <a:spAutoFit/>
          </a:bodyPr>
          <a:lstStyle/>
          <a:p>
            <a:r>
              <a:rPr lang="en-US" i="1" dirty="0"/>
              <a:t>Lock</a:t>
            </a:r>
          </a:p>
          <a:p>
            <a:endParaRPr lang="en-US" i="1" dirty="0"/>
          </a:p>
          <a:p>
            <a:r>
              <a:rPr lang="en-US" i="1" dirty="0"/>
              <a:t>In computer science, a lock or mutex (from mutual exclusion) is a synchronization mechanism for enforcing limits on access to a resource in an environment where there are many threads of execution. A lock is designed to enforce a mutual exclusion concurrency control policy.</a:t>
            </a:r>
          </a:p>
          <a:p>
            <a:pPr algn="r"/>
            <a:r>
              <a:rPr lang="en-US" sz="800" i="1" dirty="0"/>
              <a:t>https://en.wikipedia.org/wiki/Lock_(computer_science)</a:t>
            </a:r>
          </a:p>
        </p:txBody>
      </p:sp>
      <p:pic>
        <p:nvPicPr>
          <p:cNvPr id="4098" name="Picture 2" descr="C:\Users\Zhong\Desktop\concurrencyControlOptimisticLoc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1000"/>
            <a:ext cx="3698356" cy="415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721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0114" y="3505200"/>
            <a:ext cx="8458200" cy="2985433"/>
          </a:xfrm>
          <a:prstGeom prst="rect">
            <a:avLst/>
          </a:prstGeom>
        </p:spPr>
        <p:txBody>
          <a:bodyPr wrap="square">
            <a:spAutoFit/>
          </a:bodyPr>
          <a:lstStyle/>
          <a:p>
            <a:r>
              <a:rPr lang="en-US" i="1" dirty="0"/>
              <a:t>Thread</a:t>
            </a:r>
          </a:p>
          <a:p>
            <a:endParaRPr lang="en-US" i="1" dirty="0"/>
          </a:p>
          <a:p>
            <a:r>
              <a:rPr lang="en-US" i="1" dirty="0"/>
              <a:t>In computer science, a thread of execution is the smallest sequence of programmed instructions that can be managed independently by a scheduler, which is typically a part of the operating system.[1] The implementation of threads and processes differs between operating systems, but in most cases a thread is a component of a process. Multiple threads can exist within one process, executing concurrently (one starting before others finish) and share resources such as memory, while different processes do not share these resources. In particular, the threads of a process share its instructions (executable code) and its context (the values of its variables at any given time).</a:t>
            </a:r>
          </a:p>
          <a:p>
            <a:pPr algn="r"/>
            <a:r>
              <a:rPr lang="en-US" sz="800" i="1" dirty="0"/>
              <a:t>https://en.wikipedia.org/wiki/Thread_(computing)</a:t>
            </a:r>
          </a:p>
        </p:txBody>
      </p:sp>
      <p:pic>
        <p:nvPicPr>
          <p:cNvPr id="2050" name="Picture 2" descr="C:\Users\Zhong\Desktop\580px-Thread_pool.svg.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677194" y="838200"/>
            <a:ext cx="4876800" cy="252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341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Zhong\Desktop\500px-MVC-Proces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755" y="969764"/>
            <a:ext cx="2962852" cy="32591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1630" y="3865364"/>
            <a:ext cx="8001000" cy="2154436"/>
          </a:xfrm>
          <a:prstGeom prst="rect">
            <a:avLst/>
          </a:prstGeom>
        </p:spPr>
        <p:txBody>
          <a:bodyPr wrap="square">
            <a:spAutoFit/>
          </a:bodyPr>
          <a:lstStyle/>
          <a:p>
            <a:r>
              <a:rPr lang="en-US" i="1" dirty="0" smtClean="0"/>
              <a:t>Model–View–Controller</a:t>
            </a:r>
            <a:endParaRPr lang="en-US" i="1" dirty="0"/>
          </a:p>
          <a:p>
            <a:endParaRPr lang="en-US" i="1" dirty="0"/>
          </a:p>
          <a:p>
            <a:r>
              <a:rPr lang="en-US" i="1" dirty="0"/>
              <a:t>Model–view–controller (MVC) is a software architectural pattern mostly (but not exclusively) for implementing user interfaces on computers. It divides a given software application into three interconnected parts, so as to separate internal representations of information from the ways that information is presented to or accepted from the user.</a:t>
            </a:r>
          </a:p>
          <a:p>
            <a:pPr algn="r"/>
            <a:r>
              <a:rPr lang="en-US" sz="800" i="1" dirty="0"/>
              <a:t>https://en.wikipedia.org/wiki/Model-view-controller</a:t>
            </a:r>
          </a:p>
        </p:txBody>
      </p:sp>
    </p:spTree>
    <p:extLst>
      <p:ext uri="{BB962C8B-B14F-4D97-AF65-F5344CB8AC3E}">
        <p14:creationId xmlns:p14="http://schemas.microsoft.com/office/powerpoint/2010/main" val="1473253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3962400"/>
            <a:ext cx="8305800" cy="2431435"/>
          </a:xfrm>
          <a:prstGeom prst="rect">
            <a:avLst/>
          </a:prstGeom>
        </p:spPr>
        <p:txBody>
          <a:bodyPr wrap="square">
            <a:spAutoFit/>
          </a:bodyPr>
          <a:lstStyle/>
          <a:p>
            <a:r>
              <a:rPr lang="en-US" i="1" dirty="0"/>
              <a:t>Generic </a:t>
            </a:r>
            <a:r>
              <a:rPr lang="en-US" i="1" dirty="0" smtClean="0"/>
              <a:t>Programming</a:t>
            </a:r>
            <a:endParaRPr lang="en-US" i="1" dirty="0"/>
          </a:p>
          <a:p>
            <a:endParaRPr lang="en-US" i="1" dirty="0"/>
          </a:p>
          <a:p>
            <a:r>
              <a:rPr lang="en-US" i="1" dirty="0"/>
              <a:t>In the simplest definition, generic programming is a style of computer programming in which algorithms are written in terms of types to-be-specified-later that are then instantiated when needed for specific types provided as parameters. This approach, pioneered by ML in 1973, permits writing common functions or types that differ only in the set of types on which they operate when used, thus reducing duplication. </a:t>
            </a:r>
            <a:endParaRPr lang="en-US" i="1" dirty="0" smtClean="0"/>
          </a:p>
          <a:p>
            <a:endParaRPr lang="en-US" i="1" dirty="0" smtClean="0"/>
          </a:p>
          <a:p>
            <a:pPr algn="r"/>
            <a:r>
              <a:rPr lang="en-US" sz="800" i="1" dirty="0" smtClean="0"/>
              <a:t>https</a:t>
            </a:r>
            <a:r>
              <a:rPr lang="en-US" sz="800" i="1" dirty="0"/>
              <a:t>://en.wikipedia.org/wiki/Generic_programming</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4235"/>
            <a:ext cx="7772400" cy="318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62400" y="3429000"/>
            <a:ext cx="4572000" cy="215444"/>
          </a:xfrm>
          <a:prstGeom prst="rect">
            <a:avLst/>
          </a:prstGeom>
        </p:spPr>
        <p:txBody>
          <a:bodyPr>
            <a:spAutoFit/>
          </a:bodyPr>
          <a:lstStyle/>
          <a:p>
            <a:pPr algn="r"/>
            <a:r>
              <a:rPr lang="en-US" sz="800" i="1" dirty="0"/>
              <a:t>http://citeseerx.ist.psu.edu/viewdoc/download?doi=10.1.1.176.5300&amp;rep=rep1&amp;type=pdf</a:t>
            </a:r>
          </a:p>
        </p:txBody>
      </p:sp>
    </p:spTree>
    <p:extLst>
      <p:ext uri="{BB962C8B-B14F-4D97-AF65-F5344CB8AC3E}">
        <p14:creationId xmlns:p14="http://schemas.microsoft.com/office/powerpoint/2010/main" val="18370414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400" y="3276600"/>
            <a:ext cx="8077200" cy="2985433"/>
          </a:xfrm>
          <a:prstGeom prst="rect">
            <a:avLst/>
          </a:prstGeom>
        </p:spPr>
        <p:txBody>
          <a:bodyPr wrap="square">
            <a:spAutoFit/>
          </a:bodyPr>
          <a:lstStyle/>
          <a:p>
            <a:r>
              <a:rPr lang="en-US" i="1" dirty="0"/>
              <a:t>Finite-state M</a:t>
            </a:r>
            <a:r>
              <a:rPr lang="en-US" i="1" dirty="0" smtClean="0"/>
              <a:t>achine</a:t>
            </a:r>
            <a:endParaRPr lang="en-US" i="1" dirty="0"/>
          </a:p>
          <a:p>
            <a:endParaRPr lang="en-US" i="1" dirty="0"/>
          </a:p>
          <a:p>
            <a:r>
              <a:rPr lang="en-US" i="1" dirty="0"/>
              <a:t>A finite-state machine (FSM) or finite-state </a:t>
            </a:r>
            <a:r>
              <a:rPr lang="en-US" i="1" dirty="0" smtClean="0"/>
              <a:t>automaton, </a:t>
            </a:r>
            <a:r>
              <a:rPr lang="en-US" i="1" dirty="0"/>
              <a:t>or simply a state machine, is a mathematical model of computation used to design both computer programs and sequential logic circuits. It is conceived as an abstract machine that can be in one of a finite number of states. The machine is in only one state at a time; the state it is in at any given time is called the current state. It can change from one state to another when initiated by a triggering event or condition; this is called a transition. A particular FSM is defined by a list of its states, and the triggering condition for each transition.</a:t>
            </a:r>
          </a:p>
          <a:p>
            <a:pPr algn="r"/>
            <a:r>
              <a:rPr lang="en-US" sz="800" i="1" dirty="0"/>
              <a:t>https://en.wikipedia.org/wiki/Finite-state_machine</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685800"/>
            <a:ext cx="4948238" cy="2848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5956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Zhong\Desktop\31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5583" r="277" b="54432"/>
          <a:stretch/>
        </p:blipFill>
        <p:spPr bwMode="auto">
          <a:xfrm>
            <a:off x="1905000" y="187234"/>
            <a:ext cx="6858000" cy="338328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81000" y="3064365"/>
            <a:ext cx="8458200" cy="3539430"/>
          </a:xfrm>
          <a:prstGeom prst="rect">
            <a:avLst/>
          </a:prstGeom>
        </p:spPr>
        <p:txBody>
          <a:bodyPr wrap="square">
            <a:spAutoFit/>
          </a:bodyPr>
          <a:lstStyle/>
          <a:p>
            <a:r>
              <a:rPr lang="en-US" i="1" dirty="0"/>
              <a:t>Event</a:t>
            </a:r>
          </a:p>
          <a:p>
            <a:endParaRPr lang="en-US" i="1" dirty="0"/>
          </a:p>
          <a:p>
            <a:r>
              <a:rPr lang="en-US" i="1" dirty="0"/>
              <a:t>In computing, an event is an action or occurrence recognised by software that may be handled by the software. Computer events can be generated or triggered by the system, by the user or in other ways. Typically, events are handled synchronously with the program flow, that is, the software may have one or more dedicated places where events are handled, frequently an event loop. A source of events includes the user, who may interact with the software by way of, for example, keystrokes on the keyboard. Another source is a hardware device such as a timer. Software can also trigger its own set of events into the event loop, e.g. to communicate the completion of a task. Software that changes its behavior in response to events is said to be event-driven, often with the goal of being interactive.</a:t>
            </a:r>
          </a:p>
          <a:p>
            <a:pPr algn="r"/>
            <a:r>
              <a:rPr lang="en-US" sz="800" i="1" dirty="0"/>
              <a:t>https://en.wikipedia.org/wiki/Event_(computing)</a:t>
            </a:r>
          </a:p>
        </p:txBody>
      </p:sp>
      <p:sp>
        <p:nvSpPr>
          <p:cNvPr id="2" name="矩形 1"/>
          <p:cNvSpPr/>
          <p:nvPr/>
        </p:nvSpPr>
        <p:spPr>
          <a:xfrm>
            <a:off x="4114800" y="3442156"/>
            <a:ext cx="4572000" cy="215444"/>
          </a:xfrm>
          <a:prstGeom prst="rect">
            <a:avLst/>
          </a:prstGeom>
        </p:spPr>
        <p:txBody>
          <a:bodyPr>
            <a:spAutoFit/>
          </a:bodyPr>
          <a:lstStyle/>
          <a:p>
            <a:pPr algn="r"/>
            <a:r>
              <a:rPr lang="en-US" sz="800" i="1" dirty="0"/>
              <a:t>https://msdn.microsoft.com/en-us/library/jj554200.aspx</a:t>
            </a:r>
          </a:p>
        </p:txBody>
      </p:sp>
    </p:spTree>
    <p:extLst>
      <p:ext uri="{BB962C8B-B14F-4D97-AF65-F5344CB8AC3E}">
        <p14:creationId xmlns:p14="http://schemas.microsoft.com/office/powerpoint/2010/main" val="1102821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84254" y="1112733"/>
            <a:ext cx="7266642" cy="4637314"/>
            <a:chOff x="784254" y="1112733"/>
            <a:chExt cx="7266642" cy="4637314"/>
          </a:xfrm>
        </p:grpSpPr>
        <p:pic>
          <p:nvPicPr>
            <p:cNvPr id="1027" name="Picture 3" descr="C:\Users\Zhong\Desktop\687474703a2f2f626c6f672e78656269612e636f6d2f77702d636f6e74656e742f75706c6f6164732f323031352f30332f727265312e706e67.png"/>
            <p:cNvPicPr>
              <a:picLocks noChangeAspect="1" noChangeArrowheads="1"/>
            </p:cNvPicPr>
            <p:nvPr/>
          </p:nvPicPr>
          <p:blipFill rotWithShape="1">
            <a:blip r:embed="rId2">
              <a:extLst>
                <a:ext uri="{28A0092B-C50C-407E-A947-70E740481C1C}">
                  <a14:useLocalDpi xmlns:a14="http://schemas.microsoft.com/office/drawing/2010/main" val="0"/>
                </a:ext>
              </a:extLst>
            </a:blip>
            <a:srcRect b="3142"/>
            <a:stretch/>
          </p:blipFill>
          <p:spPr bwMode="auto">
            <a:xfrm>
              <a:off x="1822968" y="1776632"/>
              <a:ext cx="2653294" cy="1467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Zhong\Desktop\687474703a2f2f626c6f672e78656269612e636f6d2f77702d636f6e74656e742f75706c6f6164732f323031352f30332f7272632e706e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868" y="3996369"/>
              <a:ext cx="2653294" cy="11171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Zhong\Desktop\687474703a2f2f626c6f672e78656269612e636f6d2f77702d636f6e74656e742f75706c6f6164732f323031352f30332f707365312e706e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563" y="2011178"/>
              <a:ext cx="2932588" cy="998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Zhong\Desktop\687474703a2f2f626c6f672e78656269612e636f6d2f77702d636f6e74656e742f75706c6f6164732f323031352f30332f7073632e706e6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312" y="4104596"/>
              <a:ext cx="2932588" cy="90072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t="41871" r="51998" b="33481"/>
            <a:stretch/>
          </p:blipFill>
          <p:spPr bwMode="auto">
            <a:xfrm>
              <a:off x="2452520" y="1199389"/>
              <a:ext cx="1394189" cy="2788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49376" t="2" r="30414" b="80540"/>
            <a:stretch/>
          </p:blipFill>
          <p:spPr bwMode="auto">
            <a:xfrm>
              <a:off x="784254" y="2286001"/>
              <a:ext cx="891958" cy="3344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1" t="72605" r="51999" b="6639"/>
            <a:stretch/>
          </p:blipFill>
          <p:spPr bwMode="auto">
            <a:xfrm>
              <a:off x="5551762" y="1243416"/>
              <a:ext cx="1394189" cy="2348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C:\Users\Zhong\Desktop\687474703a2f2f626c6f672e78656269612e636f6d2f77702d636f6e74656e742f75706c6f6164732f323031352f30332f72722d70732d65313432363432383139353931372e706e67.png"/>
            <p:cNvPicPr>
              <a:picLocks noChangeAspect="1" noChangeArrowheads="1"/>
            </p:cNvPicPr>
            <p:nvPr/>
          </p:nvPicPr>
          <p:blipFill rotWithShape="1">
            <a:blip r:embed="rId6">
              <a:extLst>
                <a:ext uri="{28A0092B-C50C-407E-A947-70E740481C1C}">
                  <a14:useLocalDpi xmlns:a14="http://schemas.microsoft.com/office/drawing/2010/main" val="0"/>
                </a:ext>
              </a:extLst>
            </a:blip>
            <a:srcRect l="74518" t="-984" r="5272" b="81526"/>
            <a:stretch/>
          </p:blipFill>
          <p:spPr bwMode="auto">
            <a:xfrm>
              <a:off x="784254" y="4330542"/>
              <a:ext cx="891958" cy="334484"/>
            </a:xfrm>
            <a:prstGeom prst="rect">
              <a:avLst/>
            </a:prstGeom>
            <a:noFill/>
            <a:extLst>
              <a:ext uri="{909E8E84-426E-40DD-AFC4-6F175D3DCCD1}">
                <a14:hiddenFill xmlns:a14="http://schemas.microsoft.com/office/drawing/2010/main">
                  <a:solidFill>
                    <a:srgbClr val="FFFFFF"/>
                  </a:solidFill>
                </a14:hiddenFill>
              </a:ext>
            </a:extLst>
          </p:spPr>
        </p:pic>
        <p:sp>
          <p:nvSpPr>
            <p:cNvPr id="9" name="任意多边形 8"/>
            <p:cNvSpPr/>
            <p:nvPr/>
          </p:nvSpPr>
          <p:spPr>
            <a:xfrm>
              <a:off x="1242181" y="1571966"/>
              <a:ext cx="6753807" cy="164733"/>
            </a:xfrm>
            <a:custGeom>
              <a:avLst/>
              <a:gdLst>
                <a:gd name="connsiteX0" fmla="*/ 0 w 8416212"/>
                <a:gd name="connsiteY0" fmla="*/ 205281 h 205281"/>
                <a:gd name="connsiteX1" fmla="*/ 4211216 w 8416212"/>
                <a:gd name="connsiteY1" fmla="*/ 7 h 205281"/>
                <a:gd name="connsiteX2" fmla="*/ 8416212 w 8416212"/>
                <a:gd name="connsiteY2" fmla="*/ 199060 h 205281"/>
              </a:gdLst>
              <a:ahLst/>
              <a:cxnLst>
                <a:cxn ang="0">
                  <a:pos x="connsiteX0" y="connsiteY0"/>
                </a:cxn>
                <a:cxn ang="0">
                  <a:pos x="connsiteX1" y="connsiteY1"/>
                </a:cxn>
                <a:cxn ang="0">
                  <a:pos x="connsiteX2" y="connsiteY2"/>
                </a:cxn>
              </a:cxnLst>
              <a:rect l="l" t="t" r="r" b="b"/>
              <a:pathLst>
                <a:path w="8416212" h="205281">
                  <a:moveTo>
                    <a:pt x="0" y="205281"/>
                  </a:moveTo>
                  <a:cubicBezTo>
                    <a:pt x="1404257" y="103162"/>
                    <a:pt x="2808514" y="1044"/>
                    <a:pt x="4211216" y="7"/>
                  </a:cubicBezTo>
                  <a:cubicBezTo>
                    <a:pt x="5613918" y="-1030"/>
                    <a:pt x="7015065" y="99015"/>
                    <a:pt x="8416212" y="19906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2" name="任意多边形 11"/>
            <p:cNvSpPr/>
            <p:nvPr/>
          </p:nvSpPr>
          <p:spPr>
            <a:xfrm>
              <a:off x="1641518" y="1232535"/>
              <a:ext cx="149785" cy="4487562"/>
            </a:xfrm>
            <a:custGeom>
              <a:avLst/>
              <a:gdLst>
                <a:gd name="connsiteX0" fmla="*/ 161731 w 186654"/>
                <a:gd name="connsiteY0" fmla="*/ 0 h 5592146"/>
                <a:gd name="connsiteX1" fmla="*/ 18661 w 186654"/>
                <a:gd name="connsiteY1" fmla="*/ 2034073 h 5592146"/>
                <a:gd name="connsiteX2" fmla="*/ 186612 w 186654"/>
                <a:gd name="connsiteY2" fmla="*/ 4037044 h 5592146"/>
                <a:gd name="connsiteX3" fmla="*/ 0 w 186654"/>
                <a:gd name="connsiteY3" fmla="*/ 5592146 h 5592146"/>
              </a:gdLst>
              <a:ahLst/>
              <a:cxnLst>
                <a:cxn ang="0">
                  <a:pos x="connsiteX0" y="connsiteY0"/>
                </a:cxn>
                <a:cxn ang="0">
                  <a:pos x="connsiteX1" y="connsiteY1"/>
                </a:cxn>
                <a:cxn ang="0">
                  <a:pos x="connsiteX2" y="connsiteY2"/>
                </a:cxn>
                <a:cxn ang="0">
                  <a:pos x="connsiteX3" y="connsiteY3"/>
                </a:cxn>
              </a:cxnLst>
              <a:rect l="l" t="t" r="r" b="b"/>
              <a:pathLst>
                <a:path w="186654" h="5592146">
                  <a:moveTo>
                    <a:pt x="161731" y="0"/>
                  </a:moveTo>
                  <a:cubicBezTo>
                    <a:pt x="88122" y="680616"/>
                    <a:pt x="14514" y="1361232"/>
                    <a:pt x="18661" y="2034073"/>
                  </a:cubicBezTo>
                  <a:cubicBezTo>
                    <a:pt x="22808" y="2706914"/>
                    <a:pt x="189722" y="3444032"/>
                    <a:pt x="186612" y="4037044"/>
                  </a:cubicBezTo>
                  <a:cubicBezTo>
                    <a:pt x="183502" y="4630056"/>
                    <a:pt x="22808" y="5346440"/>
                    <a:pt x="0" y="559214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8" name="任意多边形 17"/>
            <p:cNvSpPr/>
            <p:nvPr/>
          </p:nvSpPr>
          <p:spPr>
            <a:xfrm>
              <a:off x="1112396" y="3537165"/>
              <a:ext cx="6938500" cy="311034"/>
            </a:xfrm>
            <a:custGeom>
              <a:avLst/>
              <a:gdLst>
                <a:gd name="connsiteX0" fmla="*/ 0 w 8646367"/>
                <a:gd name="connsiteY0" fmla="*/ 387593 h 387593"/>
                <a:gd name="connsiteX1" fmla="*/ 3539412 w 8646367"/>
                <a:gd name="connsiteY1" fmla="*/ 14369 h 387593"/>
                <a:gd name="connsiteX2" fmla="*/ 7029061 w 8646367"/>
                <a:gd name="connsiteY2" fmla="*/ 101455 h 387593"/>
                <a:gd name="connsiteX3" fmla="*/ 8646367 w 8646367"/>
                <a:gd name="connsiteY3" fmla="*/ 331610 h 387593"/>
              </a:gdLst>
              <a:ahLst/>
              <a:cxnLst>
                <a:cxn ang="0">
                  <a:pos x="connsiteX0" y="connsiteY0"/>
                </a:cxn>
                <a:cxn ang="0">
                  <a:pos x="connsiteX1" y="connsiteY1"/>
                </a:cxn>
                <a:cxn ang="0">
                  <a:pos x="connsiteX2" y="connsiteY2"/>
                </a:cxn>
                <a:cxn ang="0">
                  <a:pos x="connsiteX3" y="connsiteY3"/>
                </a:cxn>
              </a:cxnLst>
              <a:rect l="l" t="t" r="r" b="b"/>
              <a:pathLst>
                <a:path w="8646367" h="387593">
                  <a:moveTo>
                    <a:pt x="0" y="387593"/>
                  </a:moveTo>
                  <a:cubicBezTo>
                    <a:pt x="1183951" y="224826"/>
                    <a:pt x="2367902" y="62059"/>
                    <a:pt x="3539412" y="14369"/>
                  </a:cubicBezTo>
                  <a:cubicBezTo>
                    <a:pt x="4710922" y="-33321"/>
                    <a:pt x="6177902" y="48582"/>
                    <a:pt x="7029061" y="101455"/>
                  </a:cubicBezTo>
                  <a:cubicBezTo>
                    <a:pt x="7880220" y="154328"/>
                    <a:pt x="8263293" y="242969"/>
                    <a:pt x="8646367" y="33161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sp>
          <p:nvSpPr>
            <p:cNvPr id="19" name="任意多边形 18"/>
            <p:cNvSpPr/>
            <p:nvPr/>
          </p:nvSpPr>
          <p:spPr>
            <a:xfrm>
              <a:off x="4611593" y="1112733"/>
              <a:ext cx="139771" cy="4637314"/>
            </a:xfrm>
            <a:custGeom>
              <a:avLst/>
              <a:gdLst>
                <a:gd name="connsiteX0" fmla="*/ 174175 w 174175"/>
                <a:gd name="connsiteY0" fmla="*/ 0 h 5778759"/>
                <a:gd name="connsiteX1" fmla="*/ 4 w 174175"/>
                <a:gd name="connsiteY1" fmla="*/ 2886269 h 5778759"/>
                <a:gd name="connsiteX2" fmla="*/ 167955 w 174175"/>
                <a:gd name="connsiteY2" fmla="*/ 4795934 h 5778759"/>
                <a:gd name="connsiteX3" fmla="*/ 37326 w 174175"/>
                <a:gd name="connsiteY3" fmla="*/ 5778759 h 5778759"/>
              </a:gdLst>
              <a:ahLst/>
              <a:cxnLst>
                <a:cxn ang="0">
                  <a:pos x="connsiteX0" y="connsiteY0"/>
                </a:cxn>
                <a:cxn ang="0">
                  <a:pos x="connsiteX1" y="connsiteY1"/>
                </a:cxn>
                <a:cxn ang="0">
                  <a:pos x="connsiteX2" y="connsiteY2"/>
                </a:cxn>
                <a:cxn ang="0">
                  <a:pos x="connsiteX3" y="connsiteY3"/>
                </a:cxn>
              </a:cxnLst>
              <a:rect l="l" t="t" r="r" b="b"/>
              <a:pathLst>
                <a:path w="174175" h="5778759">
                  <a:moveTo>
                    <a:pt x="174175" y="0"/>
                  </a:moveTo>
                  <a:cubicBezTo>
                    <a:pt x="87608" y="1043473"/>
                    <a:pt x="1041" y="2086947"/>
                    <a:pt x="4" y="2886269"/>
                  </a:cubicBezTo>
                  <a:cubicBezTo>
                    <a:pt x="-1033" y="3685591"/>
                    <a:pt x="161735" y="4313852"/>
                    <a:pt x="167955" y="4795934"/>
                  </a:cubicBezTo>
                  <a:cubicBezTo>
                    <a:pt x="174175" y="5278016"/>
                    <a:pt x="58061" y="5617028"/>
                    <a:pt x="37326" y="577875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i="1"/>
            </a:p>
          </p:txBody>
        </p:sp>
      </p:grpSp>
      <p:sp>
        <p:nvSpPr>
          <p:cNvPr id="2" name="矩形 1"/>
          <p:cNvSpPr/>
          <p:nvPr/>
        </p:nvSpPr>
        <p:spPr>
          <a:xfrm>
            <a:off x="410687" y="488538"/>
            <a:ext cx="2708242" cy="369332"/>
          </a:xfrm>
          <a:prstGeom prst="rect">
            <a:avLst/>
          </a:prstGeom>
        </p:spPr>
        <p:txBody>
          <a:bodyPr wrap="none">
            <a:spAutoFit/>
          </a:bodyPr>
          <a:lstStyle/>
          <a:p>
            <a:r>
              <a:rPr lang="en-US" i="1" dirty="0"/>
              <a:t>Coupling Versus Autonomy</a:t>
            </a:r>
          </a:p>
        </p:txBody>
      </p:sp>
      <p:sp>
        <p:nvSpPr>
          <p:cNvPr id="4" name="矩形 3"/>
          <p:cNvSpPr/>
          <p:nvPr/>
        </p:nvSpPr>
        <p:spPr>
          <a:xfrm>
            <a:off x="4191000" y="6333249"/>
            <a:ext cx="4572000" cy="215444"/>
          </a:xfrm>
          <a:prstGeom prst="rect">
            <a:avLst/>
          </a:prstGeom>
        </p:spPr>
        <p:txBody>
          <a:bodyPr>
            <a:spAutoFit/>
          </a:bodyPr>
          <a:lstStyle/>
          <a:p>
            <a:pPr algn="r"/>
            <a:r>
              <a:rPr lang="en-US" sz="800" i="1" dirty="0"/>
              <a:t>https://www.voxxed.com/blog/2015/04/coupling-versus-autonomy-in-microservices/</a:t>
            </a:r>
          </a:p>
        </p:txBody>
      </p:sp>
    </p:spTree>
    <p:extLst>
      <p:ext uri="{BB962C8B-B14F-4D97-AF65-F5344CB8AC3E}">
        <p14:creationId xmlns:p14="http://schemas.microsoft.com/office/powerpoint/2010/main" val="2949711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2590800"/>
            <a:ext cx="8229600" cy="3816429"/>
          </a:xfrm>
          <a:prstGeom prst="rect">
            <a:avLst/>
          </a:prstGeom>
        </p:spPr>
        <p:txBody>
          <a:bodyPr wrap="square">
            <a:spAutoFit/>
          </a:bodyPr>
          <a:lstStyle/>
          <a:p>
            <a:r>
              <a:rPr lang="en-US" i="1" dirty="0"/>
              <a:t>Queue</a:t>
            </a:r>
          </a:p>
          <a:p>
            <a:endParaRPr lang="en-US" i="1" dirty="0"/>
          </a:p>
          <a:p>
            <a:r>
              <a:rPr lang="en-US" i="1" dirty="0"/>
              <a:t>In computer science, a </a:t>
            </a:r>
            <a:r>
              <a:rPr lang="en-US" i="1" dirty="0" smtClean="0"/>
              <a:t>queue </a:t>
            </a:r>
            <a:r>
              <a:rPr lang="en-US" i="1" dirty="0"/>
              <a:t>is a particular kind of abstract data type or collection in which the entities in the collection are kept in order and the principal (or only) operations on the collection are the addition of entities to the rear terminal position, known as enqueue, and removal of entities from the front terminal position, known as dequeue. This makes the queue a First-In-First-Out (FIFO) data structure. In a FIFO data structure, the first element added to the queue will be the first one to be removed. This is equivalent to the requirement that once a new element is added, all elements that were added before have to be removed before the new element can be removed. Often a peek or front operation is also entered, returning the value of the front element without dequeuing it. A queue is an example of a linear data structure, or more abstractly a sequential collection.</a:t>
            </a:r>
          </a:p>
          <a:p>
            <a:pPr algn="r"/>
            <a:r>
              <a:rPr lang="en-US" sz="800" i="1" dirty="0"/>
              <a:t>https://en.wikipedia.org/wiki/Queue_(abstract_data_type)</a:t>
            </a:r>
          </a:p>
        </p:txBody>
      </p:sp>
      <p:pic>
        <p:nvPicPr>
          <p:cNvPr id="2051" name="Picture 3" descr="C:\Users\Zhong\Desktop\173.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670" t="26833" r="5829" b="51167"/>
          <a:stretch/>
        </p:blipFill>
        <p:spPr bwMode="auto">
          <a:xfrm>
            <a:off x="2590800" y="838200"/>
            <a:ext cx="6035040" cy="201168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733800" y="2849880"/>
            <a:ext cx="4572000" cy="215444"/>
          </a:xfrm>
          <a:prstGeom prst="rect">
            <a:avLst/>
          </a:prstGeom>
        </p:spPr>
        <p:txBody>
          <a:bodyPr>
            <a:spAutoFit/>
          </a:bodyPr>
          <a:lstStyle/>
          <a:p>
            <a:pPr algn="r"/>
            <a:r>
              <a:rPr lang="en-US" sz="800" i="1" dirty="0"/>
              <a:t>https://msdn.microsoft.com/en-us/library/dn589781.aspx</a:t>
            </a:r>
          </a:p>
        </p:txBody>
      </p:sp>
    </p:spTree>
    <p:extLst>
      <p:ext uri="{BB962C8B-B14F-4D97-AF65-F5344CB8AC3E}">
        <p14:creationId xmlns:p14="http://schemas.microsoft.com/office/powerpoint/2010/main" val="3413380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1000" y="3886200"/>
            <a:ext cx="8382000" cy="2431435"/>
          </a:xfrm>
          <a:prstGeom prst="rect">
            <a:avLst/>
          </a:prstGeom>
        </p:spPr>
        <p:txBody>
          <a:bodyPr wrap="square">
            <a:spAutoFit/>
          </a:bodyPr>
          <a:lstStyle/>
          <a:p>
            <a:r>
              <a:rPr lang="en-US" i="1" dirty="0"/>
              <a:t>Circuit Breaker</a:t>
            </a:r>
          </a:p>
          <a:p>
            <a:endParaRPr lang="en-US" i="1" dirty="0"/>
          </a:p>
          <a:p>
            <a:r>
              <a:rPr lang="en-US" i="1" dirty="0"/>
              <a:t>The Circuit Breaker pattern can prevent an application repeatedly trying to execute an operation that is likely to fail, allowing it to continue without waiting for the fault to be rectified or wasting CPU cycles while it determines that the fault is long lasting. The Circuit Breaker pattern also enables an application to detect </a:t>
            </a:r>
          </a:p>
          <a:p>
            <a:r>
              <a:rPr lang="en-US" i="1" dirty="0"/>
              <a:t>whether the fault has been resolved. If the problem appears to have been rectified, the application can attempt to invoke the operation.</a:t>
            </a:r>
          </a:p>
          <a:p>
            <a:pPr algn="r"/>
            <a:r>
              <a:rPr lang="en-US" sz="800" i="1" dirty="0"/>
              <a:t>https://msdn.microsoft.com/en-us/library/dn589784.aspx</a:t>
            </a:r>
          </a:p>
        </p:txBody>
      </p:sp>
      <p:pic>
        <p:nvPicPr>
          <p:cNvPr id="1027" name="Picture 3" descr="C:\Users\Zhong\Desktop\circuit-breaker-states.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71800" y="1447800"/>
            <a:ext cx="548640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257800"/>
            <a:ext cx="4572000" cy="1046440"/>
          </a:xfrm>
          <a:prstGeom prst="rect">
            <a:avLst/>
          </a:prstGeom>
        </p:spPr>
        <p:txBody>
          <a:bodyPr>
            <a:spAutoFit/>
          </a:bodyPr>
          <a:lstStyle/>
          <a:p>
            <a:r>
              <a:rPr lang="en-US" i="1" dirty="0" smtClean="0"/>
              <a:t>Simplicity </a:t>
            </a:r>
            <a:r>
              <a:rPr lang="en-US" i="1" dirty="0"/>
              <a:t>is prerequisite for reliability</a:t>
            </a:r>
          </a:p>
          <a:p>
            <a:endParaRPr lang="en-US" i="1" dirty="0"/>
          </a:p>
          <a:p>
            <a:pPr algn="r"/>
            <a:r>
              <a:rPr lang="en-US" i="1" dirty="0"/>
              <a:t>Edsger W. </a:t>
            </a:r>
            <a:r>
              <a:rPr lang="en-US" i="1" dirty="0" smtClean="0"/>
              <a:t>Dijkstra</a:t>
            </a:r>
          </a:p>
          <a:p>
            <a:pPr algn="r"/>
            <a:r>
              <a:rPr lang="en-US" sz="800" i="1" dirty="0"/>
              <a:t>https://en.wikiquote.org/wiki/Edsger_W._Dijkstra</a:t>
            </a:r>
          </a:p>
        </p:txBody>
      </p:sp>
      <p:sp>
        <p:nvSpPr>
          <p:cNvPr id="3" name="矩形 2"/>
          <p:cNvSpPr/>
          <p:nvPr/>
        </p:nvSpPr>
        <p:spPr>
          <a:xfrm>
            <a:off x="3414950" y="3269159"/>
            <a:ext cx="2314095" cy="369332"/>
          </a:xfrm>
          <a:prstGeom prst="rect">
            <a:avLst/>
          </a:prstGeom>
        </p:spPr>
        <p:txBody>
          <a:bodyPr wrap="none">
            <a:spAutoFit/>
          </a:bodyPr>
          <a:lstStyle/>
          <a:p>
            <a:r>
              <a:rPr lang="en-US" i="1" dirty="0"/>
              <a:t>Keep It Simple, Stupid</a:t>
            </a:r>
            <a:r>
              <a:rPr lang="en-US" i="1" dirty="0" smtClean="0"/>
              <a:t>!</a:t>
            </a:r>
            <a:endParaRPr lang="en-US" i="1" dirty="0"/>
          </a:p>
        </p:txBody>
      </p:sp>
      <p:sp>
        <p:nvSpPr>
          <p:cNvPr id="5" name="矩形 4"/>
          <p:cNvSpPr/>
          <p:nvPr/>
        </p:nvSpPr>
        <p:spPr>
          <a:xfrm>
            <a:off x="3438513" y="1777425"/>
            <a:ext cx="2266967" cy="1569660"/>
          </a:xfrm>
          <a:prstGeom prst="rect">
            <a:avLst/>
          </a:prstGeom>
        </p:spPr>
        <p:txBody>
          <a:bodyPr wrap="none">
            <a:spAutoFit/>
          </a:bodyPr>
          <a:lstStyle/>
          <a:p>
            <a:r>
              <a:rPr lang="en-US" sz="9600" dirty="0"/>
              <a:t>KISS</a:t>
            </a:r>
          </a:p>
        </p:txBody>
      </p:sp>
    </p:spTree>
    <p:extLst>
      <p:ext uri="{BB962C8B-B14F-4D97-AF65-F5344CB8AC3E}">
        <p14:creationId xmlns:p14="http://schemas.microsoft.com/office/powerpoint/2010/main" val="2129532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 Graph showing resource utilization against time for applications running on behalf of three us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685800"/>
            <a:ext cx="6400800" cy="394504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3400" y="4630908"/>
            <a:ext cx="8077200" cy="1877437"/>
          </a:xfrm>
          <a:prstGeom prst="rect">
            <a:avLst/>
          </a:prstGeom>
        </p:spPr>
        <p:txBody>
          <a:bodyPr wrap="square">
            <a:spAutoFit/>
          </a:bodyPr>
          <a:lstStyle/>
          <a:p>
            <a:r>
              <a:rPr lang="en-US" i="1" dirty="0"/>
              <a:t>Throttling</a:t>
            </a:r>
          </a:p>
          <a:p>
            <a:endParaRPr lang="en-US" i="1" dirty="0"/>
          </a:p>
          <a:p>
            <a:r>
              <a:rPr lang="en-US" i="1" dirty="0"/>
              <a:t>Control the consumption of resources used by an instance of an application, an individual tenant, or an entire service. This pattern can allow the system to continue to function and meet service level agreements, even when an increase in demand places an extreme load on resources.</a:t>
            </a:r>
          </a:p>
          <a:p>
            <a:pPr algn="r"/>
            <a:r>
              <a:rPr lang="en-US" sz="800" i="1" dirty="0"/>
              <a:t>https://msdn.microsoft.com/en-us/library/dn589798.aspx</a:t>
            </a:r>
          </a:p>
        </p:txBody>
      </p:sp>
    </p:spTree>
    <p:extLst>
      <p:ext uri="{BB962C8B-B14F-4D97-AF65-F5344CB8AC3E}">
        <p14:creationId xmlns:p14="http://schemas.microsoft.com/office/powerpoint/2010/main" val="3519717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Zhong\Desktop\DDD-Pattern-Language-Overview-s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1000"/>
            <a:ext cx="6673850" cy="5988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5800" y="855077"/>
            <a:ext cx="2271135" cy="369332"/>
          </a:xfrm>
          <a:prstGeom prst="rect">
            <a:avLst/>
          </a:prstGeom>
        </p:spPr>
        <p:txBody>
          <a:bodyPr wrap="none">
            <a:spAutoFit/>
          </a:bodyPr>
          <a:lstStyle/>
          <a:p>
            <a:r>
              <a:rPr lang="en-US" i="1" dirty="0"/>
              <a:t>Domain Driven Design</a:t>
            </a:r>
          </a:p>
        </p:txBody>
      </p:sp>
      <p:sp>
        <p:nvSpPr>
          <p:cNvPr id="2" name="矩形 1"/>
          <p:cNvSpPr/>
          <p:nvPr/>
        </p:nvSpPr>
        <p:spPr>
          <a:xfrm>
            <a:off x="6661942" y="6390728"/>
            <a:ext cx="2098651" cy="215444"/>
          </a:xfrm>
          <a:prstGeom prst="rect">
            <a:avLst/>
          </a:prstGeom>
        </p:spPr>
        <p:txBody>
          <a:bodyPr wrap="none">
            <a:spAutoFit/>
          </a:bodyPr>
          <a:lstStyle/>
          <a:p>
            <a:pPr algn="r"/>
            <a:r>
              <a:rPr lang="en-US" sz="800" i="1" dirty="0"/>
              <a:t>http://dddcommunity.org/book/evans_2003/</a:t>
            </a:r>
          </a:p>
        </p:txBody>
      </p:sp>
    </p:spTree>
    <p:extLst>
      <p:ext uri="{BB962C8B-B14F-4D97-AF65-F5344CB8AC3E}">
        <p14:creationId xmlns:p14="http://schemas.microsoft.com/office/powerpoint/2010/main" val="15124976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hong\Desktop\La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81000"/>
            <a:ext cx="4381107"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45044" y="3276600"/>
            <a:ext cx="8458200" cy="3262432"/>
          </a:xfrm>
          <a:prstGeom prst="rect">
            <a:avLst/>
          </a:prstGeom>
        </p:spPr>
        <p:txBody>
          <a:bodyPr wrap="square">
            <a:spAutoFit/>
          </a:bodyPr>
          <a:lstStyle/>
          <a:p>
            <a:r>
              <a:rPr lang="en-US" i="1" dirty="0"/>
              <a:t>Ubiquitous Language</a:t>
            </a:r>
          </a:p>
          <a:p>
            <a:endParaRPr lang="en-US" i="1" dirty="0" smtClean="0"/>
          </a:p>
          <a:p>
            <a:r>
              <a:rPr lang="en-US" i="1" dirty="0" smtClean="0"/>
              <a:t>Programmers </a:t>
            </a:r>
            <a:r>
              <a:rPr lang="en-US" i="1" dirty="0"/>
              <a:t>should speak the language of domain experts to avoid miscommunication, delays, and errors. To avoid mental translation between domain language and code, design your software to use the language of the domain. Reflect in code how users of the </a:t>
            </a:r>
            <a:r>
              <a:rPr lang="en-US" i="1" dirty="0" smtClean="0"/>
              <a:t>software think</a:t>
            </a:r>
            <a:r>
              <a:rPr lang="en-US" i="1" dirty="0"/>
              <a:t> and speak about their work. One powerful approach is to create a domain model.</a:t>
            </a:r>
          </a:p>
          <a:p>
            <a:r>
              <a:rPr lang="en-US" i="1" dirty="0"/>
              <a:t>The ubiquitous language is a living language. Domain experts influence design and code and the issues discovered while coding influence domain experts. When you discover discrepancies, it's an opportunity for conversation and joint discovery. Then update your design to reflect the results</a:t>
            </a:r>
            <a:r>
              <a:rPr lang="en-US" i="1" dirty="0" smtClean="0"/>
              <a:t>.</a:t>
            </a:r>
          </a:p>
          <a:p>
            <a:pPr algn="r"/>
            <a:r>
              <a:rPr lang="en-US" sz="800" i="1" dirty="0"/>
              <a:t>http://www.jamesshore.com/Agile-Book/ubiquitous_language.html</a:t>
            </a:r>
          </a:p>
        </p:txBody>
      </p:sp>
    </p:spTree>
    <p:extLst>
      <p:ext uri="{BB962C8B-B14F-4D97-AF65-F5344CB8AC3E}">
        <p14:creationId xmlns:p14="http://schemas.microsoft.com/office/powerpoint/2010/main" val="359745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810392"/>
            <a:ext cx="4762500"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26239" y="2895600"/>
            <a:ext cx="4441591" cy="1600438"/>
          </a:xfrm>
          <a:prstGeom prst="rect">
            <a:avLst/>
          </a:prstGeom>
        </p:spPr>
        <p:txBody>
          <a:bodyPr wrap="square">
            <a:spAutoFit/>
          </a:bodyPr>
          <a:lstStyle/>
          <a:p>
            <a:r>
              <a:rPr lang="en-US" i="1" dirty="0"/>
              <a:t>Domain model</a:t>
            </a:r>
          </a:p>
          <a:p>
            <a:endParaRPr lang="en-US" i="1" dirty="0"/>
          </a:p>
          <a:p>
            <a:r>
              <a:rPr lang="en-US" i="1" dirty="0"/>
              <a:t>In software engineering a domain model is a conceptual model of the domain that incorporates both behavior and data.</a:t>
            </a:r>
          </a:p>
          <a:p>
            <a:pPr algn="r"/>
            <a:r>
              <a:rPr lang="en-US" sz="800" i="1" dirty="0"/>
              <a:t>https://en.wikipedia.org/wiki/Domain_model</a:t>
            </a:r>
          </a:p>
        </p:txBody>
      </p:sp>
      <p:sp>
        <p:nvSpPr>
          <p:cNvPr id="5" name="矩形 4"/>
          <p:cNvSpPr/>
          <p:nvPr/>
        </p:nvSpPr>
        <p:spPr>
          <a:xfrm>
            <a:off x="526240" y="4876800"/>
            <a:ext cx="7924800" cy="1600438"/>
          </a:xfrm>
          <a:prstGeom prst="rect">
            <a:avLst/>
          </a:prstGeom>
        </p:spPr>
        <p:txBody>
          <a:bodyPr wrap="square">
            <a:spAutoFit/>
          </a:bodyPr>
          <a:lstStyle/>
          <a:p>
            <a:r>
              <a:rPr lang="en-US" i="1" dirty="0"/>
              <a:t>Domain</a:t>
            </a:r>
          </a:p>
          <a:p>
            <a:endParaRPr lang="en-US" i="1" dirty="0"/>
          </a:p>
          <a:p>
            <a:r>
              <a:rPr lang="en-US" i="1" dirty="0"/>
              <a:t>A domain is a field of study that defines a set of common requirements, terminology, and functionality for any software program constructed to solve a problem in the area of computer programming, known as domain engineering.</a:t>
            </a:r>
          </a:p>
          <a:p>
            <a:pPr algn="r"/>
            <a:r>
              <a:rPr lang="en-US" sz="800" i="1" dirty="0"/>
              <a:t>https://en.wikipedia.org/wiki/Domain_(software_engineering)</a:t>
            </a:r>
          </a:p>
        </p:txBody>
      </p:sp>
    </p:spTree>
    <p:extLst>
      <p:ext uri="{BB962C8B-B14F-4D97-AF65-F5344CB8AC3E}">
        <p14:creationId xmlns:p14="http://schemas.microsoft.com/office/powerpoint/2010/main" val="1569318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0971" t="7657" r="22814" b="39371"/>
          <a:stretch/>
        </p:blipFill>
        <p:spPr>
          <a:xfrm>
            <a:off x="3048000" y="838200"/>
            <a:ext cx="5029200" cy="5029200"/>
          </a:xfrm>
          <a:prstGeom prst="rect">
            <a:avLst/>
          </a:prstGeom>
        </p:spPr>
      </p:pic>
      <p:sp>
        <p:nvSpPr>
          <p:cNvPr id="2" name="矩形 1"/>
          <p:cNvSpPr/>
          <p:nvPr/>
        </p:nvSpPr>
        <p:spPr>
          <a:xfrm>
            <a:off x="6400800" y="6096000"/>
            <a:ext cx="1997663" cy="215444"/>
          </a:xfrm>
          <a:prstGeom prst="rect">
            <a:avLst/>
          </a:prstGeom>
        </p:spPr>
        <p:txBody>
          <a:bodyPr wrap="none">
            <a:spAutoFit/>
          </a:bodyPr>
          <a:lstStyle/>
          <a:p>
            <a:r>
              <a:rPr lang="en-US" sz="800" i="1" dirty="0"/>
              <a:t>https://en.wikipedia.org/wiki/Alan_Cooper</a:t>
            </a:r>
          </a:p>
        </p:txBody>
      </p:sp>
      <p:sp>
        <p:nvSpPr>
          <p:cNvPr id="3" name="矩形 2"/>
          <p:cNvSpPr/>
          <p:nvPr/>
        </p:nvSpPr>
        <p:spPr>
          <a:xfrm>
            <a:off x="533400" y="824746"/>
            <a:ext cx="3535263" cy="369332"/>
          </a:xfrm>
          <a:prstGeom prst="rect">
            <a:avLst/>
          </a:prstGeom>
        </p:spPr>
        <p:txBody>
          <a:bodyPr wrap="none">
            <a:spAutoFit/>
          </a:bodyPr>
          <a:lstStyle/>
          <a:p>
            <a:r>
              <a:rPr lang="en-US" i="1" dirty="0" smtClean="0"/>
              <a:t>User / Business / Technology </a:t>
            </a:r>
            <a:r>
              <a:rPr lang="en-US" i="1" dirty="0"/>
              <a:t>Model</a:t>
            </a:r>
          </a:p>
        </p:txBody>
      </p:sp>
    </p:spTree>
    <p:extLst>
      <p:ext uri="{BB962C8B-B14F-4D97-AF65-F5344CB8AC3E}">
        <p14:creationId xmlns:p14="http://schemas.microsoft.com/office/powerpoint/2010/main" val="1931310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3400" y="4572000"/>
            <a:ext cx="8229600" cy="1877437"/>
          </a:xfrm>
          <a:prstGeom prst="rect">
            <a:avLst/>
          </a:prstGeom>
        </p:spPr>
        <p:txBody>
          <a:bodyPr wrap="square">
            <a:spAutoFit/>
          </a:bodyPr>
          <a:lstStyle/>
          <a:p>
            <a:r>
              <a:rPr lang="en-US" i="1" dirty="0"/>
              <a:t>Command and Query Responsibility Segregation (CQRS) </a:t>
            </a:r>
          </a:p>
          <a:p>
            <a:endParaRPr lang="en-US" i="1" dirty="0"/>
          </a:p>
          <a:p>
            <a:r>
              <a:rPr lang="en-US" i="1" dirty="0"/>
              <a:t>Segregate operations that read data from operations that update data by using separate interfaces. This pattern can maximize performance, scalability, and security; support evolution of the system over time through higher flexibility; and prevent update commands from causing merge conflicts at the domain level.</a:t>
            </a:r>
          </a:p>
          <a:p>
            <a:pPr algn="r"/>
            <a:r>
              <a:rPr lang="en-US" sz="800" i="1" dirty="0"/>
              <a:t>https://msdn.microsoft.com/en-us/library/dn568103.aspx</a:t>
            </a:r>
          </a:p>
        </p:txBody>
      </p:sp>
      <p:pic>
        <p:nvPicPr>
          <p:cNvPr id="2050" name="Picture 2" descr="C:\Users\Zhong\Desktop\25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8732" b="11557"/>
          <a:stretch/>
        </p:blipFill>
        <p:spPr bwMode="auto">
          <a:xfrm>
            <a:off x="2438400" y="762000"/>
            <a:ext cx="6004961" cy="367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1 - An overview and example of the Event Sourcing pattern"/>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048000" y="685800"/>
            <a:ext cx="5105400" cy="32523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3400" y="3733800"/>
            <a:ext cx="8153400" cy="2708434"/>
          </a:xfrm>
          <a:prstGeom prst="rect">
            <a:avLst/>
          </a:prstGeom>
        </p:spPr>
        <p:txBody>
          <a:bodyPr wrap="square">
            <a:spAutoFit/>
          </a:bodyPr>
          <a:lstStyle/>
          <a:p>
            <a:r>
              <a:rPr lang="en-US" i="1" dirty="0"/>
              <a:t>Event Sourcing</a:t>
            </a:r>
          </a:p>
          <a:p>
            <a:endParaRPr lang="en-US" i="1" dirty="0"/>
          </a:p>
          <a:p>
            <a:r>
              <a:rPr lang="en-US" i="1" dirty="0"/>
              <a:t>Use an append-only store to record the full series of events that describe actions taken on data in a domain, rather than storing just the current state, so that the store can be used to materialize the domain objects. This pattern can simplify tasks in complex domains by avoiding the requirement to synchronize the data model and the business domain; improve performance, scalability, and responsiveness; provide consistency for transactional data; and maintain full audit trails and history that may enable compensating actions.</a:t>
            </a:r>
          </a:p>
          <a:p>
            <a:pPr algn="r"/>
            <a:r>
              <a:rPr lang="en-US" sz="800" i="1" dirty="0"/>
              <a:t>https://msdn.microsoft.com/en-us/library/dn589792.aspx</a:t>
            </a:r>
          </a:p>
        </p:txBody>
      </p:sp>
    </p:spTree>
    <p:extLst>
      <p:ext uri="{BB962C8B-B14F-4D97-AF65-F5344CB8AC3E}">
        <p14:creationId xmlns:p14="http://schemas.microsoft.com/office/powerpoint/2010/main" val="666293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500" y="4221480"/>
            <a:ext cx="8001000" cy="2154436"/>
          </a:xfrm>
          <a:prstGeom prst="rect">
            <a:avLst/>
          </a:prstGeom>
        </p:spPr>
        <p:txBody>
          <a:bodyPr wrap="square">
            <a:spAutoFit/>
          </a:bodyPr>
          <a:lstStyle/>
          <a:p>
            <a:r>
              <a:rPr lang="en-US" i="1" dirty="0"/>
              <a:t>Orthogonality</a:t>
            </a:r>
          </a:p>
          <a:p>
            <a:endParaRPr lang="en-US" i="1" dirty="0"/>
          </a:p>
          <a:p>
            <a:r>
              <a:rPr lang="en-US" i="1" dirty="0"/>
              <a:t>In computer programming, orthogonality in a programming language means that a relatively small set of primitive constructs can be combined in a relatively small number of ways to build the control and data structures of the language. The term is most-frequently used regarding assembly instruction sets, as orthogonal instruction set</a:t>
            </a:r>
            <a:r>
              <a:rPr lang="en-US" i="1" dirty="0" smtClean="0"/>
              <a:t>.</a:t>
            </a:r>
          </a:p>
          <a:p>
            <a:pPr algn="r"/>
            <a:r>
              <a:rPr lang="en-US" sz="800" i="1" dirty="0"/>
              <a:t>https://en.wikipedia.org/wiki/Orthogonality_(programming)</a:t>
            </a:r>
          </a:p>
        </p:txBody>
      </p:sp>
      <p:pic>
        <p:nvPicPr>
          <p:cNvPr id="1026" name="Picture 2" descr="C:\Users\Zhong\Desktop\orthogonality-by-example-fig1-100159560-orig.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17720" y="1066800"/>
            <a:ext cx="374332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717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4599563"/>
            <a:ext cx="8356600" cy="1877437"/>
          </a:xfrm>
          <a:prstGeom prst="rect">
            <a:avLst/>
          </a:prstGeom>
        </p:spPr>
        <p:txBody>
          <a:bodyPr wrap="square">
            <a:spAutoFit/>
          </a:bodyPr>
          <a:lstStyle/>
          <a:p>
            <a:r>
              <a:rPr lang="en-US" i="1" dirty="0"/>
              <a:t>Domain-specific </a:t>
            </a:r>
            <a:r>
              <a:rPr lang="en-US" i="1" dirty="0" smtClean="0"/>
              <a:t>Language</a:t>
            </a:r>
            <a:endParaRPr lang="en-US" i="1" dirty="0"/>
          </a:p>
          <a:p>
            <a:endParaRPr lang="en-US" i="1" dirty="0"/>
          </a:p>
          <a:p>
            <a:r>
              <a:rPr lang="en-US" i="1" dirty="0"/>
              <a:t>A domain-specific language (DSL) is a computer language specialized to a particular application domain. This is in contrast to a general-purpose language (GPL), which is broadly applicable across domains, and lacks specialized features for a particular domain</a:t>
            </a:r>
            <a:r>
              <a:rPr lang="en-US" i="1" dirty="0" smtClean="0"/>
              <a:t>. </a:t>
            </a:r>
          </a:p>
          <a:p>
            <a:pPr algn="r"/>
            <a:r>
              <a:rPr lang="en-US" sz="800" i="1" dirty="0" smtClean="0"/>
              <a:t>https</a:t>
            </a:r>
            <a:r>
              <a:rPr lang="en-US" sz="800" i="1" dirty="0"/>
              <a:t>://en.wikipedia.org/wiki/Domain-specific_language</a:t>
            </a:r>
          </a:p>
        </p:txBody>
      </p:sp>
      <p:pic>
        <p:nvPicPr>
          <p:cNvPr id="5" name="Picture 4" descr="C:\Users\Zhong\Desktop\p1466298783.jp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72200" y="495300"/>
            <a:ext cx="25654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35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300" y="3969365"/>
            <a:ext cx="8077200" cy="2431435"/>
          </a:xfrm>
          <a:prstGeom prst="rect">
            <a:avLst/>
          </a:prstGeom>
        </p:spPr>
        <p:txBody>
          <a:bodyPr wrap="square">
            <a:spAutoFit/>
          </a:bodyPr>
          <a:lstStyle/>
          <a:p>
            <a:r>
              <a:rPr lang="en-US" i="1" dirty="0"/>
              <a:t>Metaprogramming</a:t>
            </a:r>
          </a:p>
          <a:p>
            <a:endParaRPr lang="en-US" i="1" dirty="0"/>
          </a:p>
          <a:p>
            <a:r>
              <a:rPr lang="en-US" i="1" dirty="0"/>
              <a:t>Metaprogramming is the writing of computer programs with the ability to treat programs as their data. It means that a program could be designed to read, generate, analyse or transform other programs, and even modify itself while running. In some cases, this allows programmers to minimize the number of lines of code to express a solution (hence reducing development time), or it gives programs greater flexibility to efficiently handle new situations without recompilation</a:t>
            </a:r>
            <a:r>
              <a:rPr lang="en-US" i="1" dirty="0" smtClean="0"/>
              <a:t>.</a:t>
            </a:r>
            <a:endParaRPr lang="en-US" i="1" dirty="0"/>
          </a:p>
          <a:p>
            <a:pPr algn="r"/>
            <a:r>
              <a:rPr lang="en-US" sz="800" i="1" dirty="0"/>
              <a:t>https://en.wikipedia.org/wiki/Metaprogramming</a:t>
            </a:r>
          </a:p>
        </p:txBody>
      </p:sp>
      <p:pic>
        <p:nvPicPr>
          <p:cNvPr id="3074" name="Picture 2" descr="C:\Users\Zhong\Desktop\p579071327.jpg"/>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72200" y="495300"/>
            <a:ext cx="25654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98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23913" y="762000"/>
            <a:ext cx="749617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162800" y="6292892"/>
            <a:ext cx="1250663" cy="215444"/>
          </a:xfrm>
          <a:prstGeom prst="rect">
            <a:avLst/>
          </a:prstGeom>
        </p:spPr>
        <p:txBody>
          <a:bodyPr wrap="none">
            <a:spAutoFit/>
          </a:bodyPr>
          <a:lstStyle/>
          <a:p>
            <a:r>
              <a:rPr lang="en-US" sz="800" dirty="0"/>
              <a:t>http://csapp.cs.cmu.edu/</a:t>
            </a:r>
          </a:p>
        </p:txBody>
      </p:sp>
      <p:sp>
        <p:nvSpPr>
          <p:cNvPr id="3" name="矩形 2"/>
          <p:cNvSpPr/>
          <p:nvPr/>
        </p:nvSpPr>
        <p:spPr>
          <a:xfrm>
            <a:off x="7055511" y="577334"/>
            <a:ext cx="1281185" cy="369332"/>
          </a:xfrm>
          <a:prstGeom prst="rect">
            <a:avLst/>
          </a:prstGeom>
        </p:spPr>
        <p:txBody>
          <a:bodyPr wrap="none">
            <a:spAutoFit/>
          </a:bodyPr>
          <a:lstStyle/>
          <a:p>
            <a:r>
              <a:rPr lang="en-US" i="1" dirty="0"/>
              <a:t>Hello </a:t>
            </a:r>
            <a:r>
              <a:rPr lang="en-US" i="1" dirty="0" smtClean="0"/>
              <a:t>World</a:t>
            </a:r>
            <a:endParaRPr lang="en-US" i="1" dirty="0"/>
          </a:p>
        </p:txBody>
      </p:sp>
    </p:spTree>
    <p:extLst>
      <p:ext uri="{BB962C8B-B14F-4D97-AF65-F5344CB8AC3E}">
        <p14:creationId xmlns:p14="http://schemas.microsoft.com/office/powerpoint/2010/main" val="39966162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86000" y="3050232"/>
            <a:ext cx="4572000" cy="461665"/>
          </a:xfrm>
          <a:prstGeom prst="rect">
            <a:avLst/>
          </a:prstGeom>
        </p:spPr>
        <p:txBody>
          <a:bodyPr>
            <a:spAutoFit/>
          </a:bodyPr>
          <a:lstStyle/>
          <a:p>
            <a:r>
              <a:rPr lang="en-US" sz="2400" i="1" dirty="0"/>
              <a:t>“Talk is cheap. Show me the code.” </a:t>
            </a:r>
          </a:p>
        </p:txBody>
      </p:sp>
    </p:spTree>
    <p:extLst>
      <p:ext uri="{BB962C8B-B14F-4D97-AF65-F5344CB8AC3E}">
        <p14:creationId xmlns:p14="http://schemas.microsoft.com/office/powerpoint/2010/main" val="1066085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1219200" y="1752600"/>
            <a:ext cx="4572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a:t>#include &lt;</a:t>
            </a:r>
            <a:r>
              <a:rPr lang="en-US" altLang="en-US" i="1" dirty="0" err="1"/>
              <a:t>stdio.h</a:t>
            </a:r>
            <a:r>
              <a:rPr lang="en-US" altLang="en-US" i="1" dirty="0"/>
              <a:t>&gt;</a:t>
            </a:r>
          </a:p>
          <a:p>
            <a:endParaRPr lang="en-US" altLang="en-US" i="1" dirty="0"/>
          </a:p>
          <a:p>
            <a:r>
              <a:rPr lang="en-US" altLang="en-US" i="1" dirty="0" err="1"/>
              <a:t>int</a:t>
            </a:r>
            <a:r>
              <a:rPr lang="en-US" altLang="en-US" i="1" dirty="0"/>
              <a:t> main()</a:t>
            </a:r>
          </a:p>
          <a:p>
            <a:r>
              <a:rPr lang="en-US" altLang="en-US" i="1" dirty="0"/>
              <a:t>{</a:t>
            </a:r>
          </a:p>
          <a:p>
            <a:r>
              <a:rPr lang="en-US" altLang="en-US" i="1" dirty="0"/>
              <a:t>    </a:t>
            </a:r>
            <a:r>
              <a:rPr lang="en-US" altLang="en-US" i="1" dirty="0" err="1"/>
              <a:t>printf</a:t>
            </a:r>
            <a:r>
              <a:rPr lang="en-US" altLang="en-US" i="1" dirty="0"/>
              <a:t>("hello, world\n");</a:t>
            </a:r>
          </a:p>
          <a:p>
            <a:r>
              <a:rPr lang="en-US" altLang="en-US" i="1" dirty="0" smtClean="0"/>
              <a:t>}</a:t>
            </a:r>
            <a:endParaRPr lang="en-US" altLang="en-US" i="1" dirty="0"/>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14800"/>
            <a:ext cx="78867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162800" y="6292892"/>
            <a:ext cx="1250663" cy="215444"/>
          </a:xfrm>
          <a:prstGeom prst="rect">
            <a:avLst/>
          </a:prstGeom>
        </p:spPr>
        <p:txBody>
          <a:bodyPr wrap="none">
            <a:spAutoFit/>
          </a:bodyPr>
          <a:lstStyle/>
          <a:p>
            <a:r>
              <a:rPr lang="en-US" sz="800" dirty="0"/>
              <a:t>http://csapp.cs.cmu.edu/</a:t>
            </a:r>
          </a:p>
        </p:txBody>
      </p:sp>
      <p:sp>
        <p:nvSpPr>
          <p:cNvPr id="7" name="矩形 6"/>
          <p:cNvSpPr/>
          <p:nvPr/>
        </p:nvSpPr>
        <p:spPr>
          <a:xfrm>
            <a:off x="7055511" y="577334"/>
            <a:ext cx="1281185" cy="369332"/>
          </a:xfrm>
          <a:prstGeom prst="rect">
            <a:avLst/>
          </a:prstGeom>
        </p:spPr>
        <p:txBody>
          <a:bodyPr wrap="none">
            <a:spAutoFit/>
          </a:bodyPr>
          <a:lstStyle/>
          <a:p>
            <a:r>
              <a:rPr lang="en-US" i="1" dirty="0"/>
              <a:t>Hello </a:t>
            </a:r>
            <a:r>
              <a:rPr lang="en-US" i="1" dirty="0" smtClean="0"/>
              <a:t>World</a:t>
            </a:r>
            <a:endParaRPr lang="en-US" i="1" dirty="0"/>
          </a:p>
        </p:txBody>
      </p:sp>
    </p:spTree>
    <p:extLst>
      <p:ext uri="{BB962C8B-B14F-4D97-AF65-F5344CB8AC3E}">
        <p14:creationId xmlns:p14="http://schemas.microsoft.com/office/powerpoint/2010/main" val="1369583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2057400" y="2269633"/>
            <a:ext cx="6022015" cy="3369168"/>
          </a:xfrm>
          <a:prstGeom prst="ellipse">
            <a:avLst/>
          </a:prstGeom>
          <a:solidFill>
            <a:srgbClr val="C0C0C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nchor="ctr">
            <a:spAutoFit/>
          </a:bodyPr>
          <a:lstStyle/>
          <a:p>
            <a:endParaRPr lang="en-US" i="1">
              <a:latin typeface="+mj-lt"/>
            </a:endParaRPr>
          </a:p>
        </p:txBody>
      </p:sp>
      <p:sp>
        <p:nvSpPr>
          <p:cNvPr id="6" name="Cloud"/>
          <p:cNvSpPr>
            <a:spLocks noChangeAspect="1" noEditPoints="1" noChangeArrowheads="1"/>
          </p:cNvSpPr>
          <p:nvPr/>
        </p:nvSpPr>
        <p:spPr bwMode="auto">
          <a:xfrm>
            <a:off x="2443113" y="1624613"/>
            <a:ext cx="1288653" cy="64501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i="1">
                <a:latin typeface="+mj-lt"/>
              </a:rPr>
              <a:t>Problem Definition</a:t>
            </a:r>
          </a:p>
        </p:txBody>
      </p:sp>
      <p:sp>
        <p:nvSpPr>
          <p:cNvPr id="7" name="Cloud"/>
          <p:cNvSpPr>
            <a:spLocks noChangeAspect="1" noEditPoints="1" noChangeArrowheads="1"/>
          </p:cNvSpPr>
          <p:nvPr/>
        </p:nvSpPr>
        <p:spPr bwMode="auto">
          <a:xfrm>
            <a:off x="1843772" y="2607367"/>
            <a:ext cx="1406307" cy="64086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i="1" dirty="0">
                <a:latin typeface="+mj-lt"/>
              </a:rPr>
              <a:t>Requirements Development</a:t>
            </a:r>
          </a:p>
        </p:txBody>
      </p:sp>
      <p:sp>
        <p:nvSpPr>
          <p:cNvPr id="8" name="Cloud"/>
          <p:cNvSpPr>
            <a:spLocks noChangeAspect="1" noEditPoints="1" noChangeArrowheads="1"/>
          </p:cNvSpPr>
          <p:nvPr/>
        </p:nvSpPr>
        <p:spPr bwMode="auto">
          <a:xfrm>
            <a:off x="1589086" y="3645487"/>
            <a:ext cx="2142681" cy="92323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i="1" dirty="0">
                <a:latin typeface="+mj-lt"/>
              </a:rPr>
              <a:t>Construction Planning</a:t>
            </a:r>
          </a:p>
        </p:txBody>
      </p:sp>
      <p:sp>
        <p:nvSpPr>
          <p:cNvPr id="9" name="Cloud"/>
          <p:cNvSpPr>
            <a:spLocks noChangeAspect="1" noEditPoints="1" noChangeArrowheads="1"/>
          </p:cNvSpPr>
          <p:nvPr/>
        </p:nvSpPr>
        <p:spPr bwMode="auto">
          <a:xfrm>
            <a:off x="2546925" y="5080861"/>
            <a:ext cx="1464442" cy="67131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200" i="1" dirty="0">
                <a:latin typeface="+mj-lt"/>
              </a:rPr>
              <a:t>Software Architecture</a:t>
            </a:r>
          </a:p>
        </p:txBody>
      </p:sp>
      <p:sp>
        <p:nvSpPr>
          <p:cNvPr id="10" name="Cloud"/>
          <p:cNvSpPr>
            <a:spLocks noChangeAspect="1" noEditPoints="1" noChangeArrowheads="1"/>
          </p:cNvSpPr>
          <p:nvPr/>
        </p:nvSpPr>
        <p:spPr bwMode="auto">
          <a:xfrm>
            <a:off x="3960153" y="1851615"/>
            <a:ext cx="2167595" cy="108518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400" i="1" dirty="0">
                <a:latin typeface="+mj-lt"/>
              </a:rPr>
              <a:t>Detailed Design</a:t>
            </a:r>
          </a:p>
        </p:txBody>
      </p:sp>
      <p:sp>
        <p:nvSpPr>
          <p:cNvPr id="11" name="Cloud"/>
          <p:cNvSpPr>
            <a:spLocks noChangeAspect="1" noEditPoints="1" noChangeArrowheads="1"/>
          </p:cNvSpPr>
          <p:nvPr/>
        </p:nvSpPr>
        <p:spPr bwMode="auto">
          <a:xfrm>
            <a:off x="4180235" y="5017190"/>
            <a:ext cx="1843702" cy="92323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000" i="1">
                <a:latin typeface="+mj-lt"/>
              </a:rPr>
              <a:t>Unit Testing</a:t>
            </a:r>
          </a:p>
        </p:txBody>
      </p:sp>
      <p:sp>
        <p:nvSpPr>
          <p:cNvPr id="12" name="Cloud"/>
          <p:cNvSpPr>
            <a:spLocks noChangeAspect="1" noEditPoints="1" noChangeArrowheads="1"/>
          </p:cNvSpPr>
          <p:nvPr/>
        </p:nvSpPr>
        <p:spPr bwMode="auto">
          <a:xfrm>
            <a:off x="6206646" y="4243444"/>
            <a:ext cx="1872769" cy="80973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i="1">
                <a:latin typeface="+mj-lt"/>
              </a:rPr>
              <a:t>Integration Testing</a:t>
            </a:r>
          </a:p>
        </p:txBody>
      </p:sp>
      <p:sp>
        <p:nvSpPr>
          <p:cNvPr id="13" name="Cloud"/>
          <p:cNvSpPr>
            <a:spLocks noChangeAspect="1" noEditPoints="1" noChangeArrowheads="1"/>
          </p:cNvSpPr>
          <p:nvPr/>
        </p:nvSpPr>
        <p:spPr bwMode="auto">
          <a:xfrm>
            <a:off x="6238481" y="5187442"/>
            <a:ext cx="1105944" cy="55366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i="1">
                <a:latin typeface="+mj-lt"/>
              </a:rPr>
              <a:t>System testing</a:t>
            </a:r>
          </a:p>
        </p:txBody>
      </p:sp>
      <p:sp>
        <p:nvSpPr>
          <p:cNvPr id="14" name="Cloud"/>
          <p:cNvSpPr>
            <a:spLocks noChangeAspect="1" noEditPoints="1" noChangeArrowheads="1"/>
          </p:cNvSpPr>
          <p:nvPr/>
        </p:nvSpPr>
        <p:spPr bwMode="auto">
          <a:xfrm>
            <a:off x="6435032" y="3123659"/>
            <a:ext cx="1947514" cy="83880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800" i="1" dirty="0">
                <a:latin typeface="+mj-lt"/>
              </a:rPr>
              <a:t>Integration</a:t>
            </a:r>
          </a:p>
        </p:txBody>
      </p:sp>
      <p:sp>
        <p:nvSpPr>
          <p:cNvPr id="15" name="Cloud"/>
          <p:cNvSpPr>
            <a:spLocks noChangeAspect="1" noEditPoints="1" noChangeArrowheads="1"/>
          </p:cNvSpPr>
          <p:nvPr/>
        </p:nvSpPr>
        <p:spPr bwMode="auto">
          <a:xfrm>
            <a:off x="6458563" y="2139521"/>
            <a:ext cx="1427070" cy="71561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1000" i="1" dirty="0">
                <a:latin typeface="+mj-lt"/>
              </a:rPr>
              <a:t>Corrective Maintenance</a:t>
            </a:r>
          </a:p>
        </p:txBody>
      </p:sp>
      <p:sp>
        <p:nvSpPr>
          <p:cNvPr id="16" name="Cloud"/>
          <p:cNvSpPr>
            <a:spLocks noChangeAspect="1" noEditPoints="1" noChangeArrowheads="1"/>
          </p:cNvSpPr>
          <p:nvPr/>
        </p:nvSpPr>
        <p:spPr bwMode="auto">
          <a:xfrm>
            <a:off x="3568436" y="3166568"/>
            <a:ext cx="3166959" cy="158486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nchor="ctr"/>
          <a:lstStyle>
            <a:lvl1pPr defTabSz="762000">
              <a:defRPr>
                <a:solidFill>
                  <a:schemeClr val="tx1"/>
                </a:solidFill>
                <a:latin typeface="Arial" panose="020B0604020202020204" pitchFamily="34" charset="0"/>
              </a:defRPr>
            </a:lvl1pPr>
            <a:lvl2pPr marL="571500" defTabSz="762000">
              <a:defRPr>
                <a:solidFill>
                  <a:schemeClr val="tx1"/>
                </a:solidFill>
                <a:latin typeface="Arial" panose="020B0604020202020204" pitchFamily="34" charset="0"/>
              </a:defRPr>
            </a:lvl2pPr>
            <a:lvl3pPr marL="1143000" defTabSz="762000">
              <a:defRPr>
                <a:solidFill>
                  <a:schemeClr val="tx1"/>
                </a:solidFill>
                <a:latin typeface="Arial" panose="020B0604020202020204" pitchFamily="34" charset="0"/>
              </a:defRPr>
            </a:lvl3pPr>
            <a:lvl4pPr marL="1714500" defTabSz="762000">
              <a:defRPr>
                <a:solidFill>
                  <a:schemeClr val="tx1"/>
                </a:solidFill>
                <a:latin typeface="Arial" panose="020B0604020202020204" pitchFamily="34" charset="0"/>
              </a:defRPr>
            </a:lvl4pPr>
            <a:lvl5pPr marL="2286000" defTabSz="762000">
              <a:defRPr>
                <a:solidFill>
                  <a:schemeClr val="tx1"/>
                </a:solidFill>
                <a:latin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defRPr>
            </a:lvl9pPr>
          </a:lstStyle>
          <a:p>
            <a:pPr algn="ctr">
              <a:spcBef>
                <a:spcPct val="15000"/>
              </a:spcBef>
              <a:spcAft>
                <a:spcPct val="15000"/>
              </a:spcAft>
              <a:buClr>
                <a:schemeClr val="accent1"/>
              </a:buClr>
            </a:pPr>
            <a:r>
              <a:rPr lang="en-US" altLang="en-US" sz="2800" i="1" dirty="0">
                <a:latin typeface="+mj-lt"/>
              </a:rPr>
              <a:t>Coding and Debugging</a:t>
            </a:r>
          </a:p>
        </p:txBody>
      </p:sp>
      <p:sp>
        <p:nvSpPr>
          <p:cNvPr id="2" name="矩形 1"/>
          <p:cNvSpPr/>
          <p:nvPr/>
        </p:nvSpPr>
        <p:spPr>
          <a:xfrm>
            <a:off x="7601982" y="6324600"/>
            <a:ext cx="902811" cy="215444"/>
          </a:xfrm>
          <a:prstGeom prst="rect">
            <a:avLst/>
          </a:prstGeom>
        </p:spPr>
        <p:txBody>
          <a:bodyPr wrap="none">
            <a:spAutoFit/>
          </a:bodyPr>
          <a:lstStyle/>
          <a:p>
            <a:r>
              <a:rPr lang="en-US" sz="800" dirty="0"/>
              <a:t>http://cc2e.com/</a:t>
            </a:r>
          </a:p>
        </p:txBody>
      </p:sp>
      <p:sp>
        <p:nvSpPr>
          <p:cNvPr id="3" name="矩形 2"/>
          <p:cNvSpPr/>
          <p:nvPr/>
        </p:nvSpPr>
        <p:spPr>
          <a:xfrm>
            <a:off x="470245" y="762000"/>
            <a:ext cx="2282869" cy="369332"/>
          </a:xfrm>
          <a:prstGeom prst="rect">
            <a:avLst/>
          </a:prstGeom>
        </p:spPr>
        <p:txBody>
          <a:bodyPr wrap="none">
            <a:spAutoFit/>
          </a:bodyPr>
          <a:lstStyle/>
          <a:p>
            <a:r>
              <a:rPr lang="en-US" i="1" dirty="0"/>
              <a:t>Software Construction</a:t>
            </a:r>
          </a:p>
        </p:txBody>
      </p:sp>
    </p:spTree>
    <p:extLst>
      <p:ext uri="{BB962C8B-B14F-4D97-AF65-F5344CB8AC3E}">
        <p14:creationId xmlns:p14="http://schemas.microsoft.com/office/powerpoint/2010/main" val="1461738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hong\Desktop\circles.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886200" y="914400"/>
            <a:ext cx="4419600" cy="33147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11646" y="4419600"/>
            <a:ext cx="7922754" cy="1877437"/>
          </a:xfrm>
          <a:prstGeom prst="rect">
            <a:avLst/>
          </a:prstGeom>
        </p:spPr>
        <p:txBody>
          <a:bodyPr wrap="square">
            <a:spAutoFit/>
          </a:bodyPr>
          <a:lstStyle/>
          <a:p>
            <a:r>
              <a:rPr lang="en-US" i="1" dirty="0"/>
              <a:t>Manifesto for Agile Software </a:t>
            </a:r>
            <a:r>
              <a:rPr lang="en-US" i="1" dirty="0" smtClean="0"/>
              <a:t>Development</a:t>
            </a:r>
          </a:p>
          <a:p>
            <a:endParaRPr lang="en-US" i="1" dirty="0" smtClean="0"/>
          </a:p>
          <a:p>
            <a:pPr marL="285750" indent="-285750">
              <a:buFont typeface="Arial" panose="020B0604020202020204" pitchFamily="34" charset="0"/>
              <a:buChar char="•"/>
            </a:pPr>
            <a:r>
              <a:rPr lang="en-US" i="1" dirty="0" smtClean="0"/>
              <a:t>Individuals and interactions over processes and tools</a:t>
            </a:r>
          </a:p>
          <a:p>
            <a:pPr marL="285750" indent="-285750">
              <a:buFont typeface="Arial" panose="020B0604020202020204" pitchFamily="34" charset="0"/>
              <a:buChar char="•"/>
            </a:pPr>
            <a:r>
              <a:rPr lang="en-US" i="1" dirty="0" smtClean="0"/>
              <a:t>Working </a:t>
            </a:r>
            <a:r>
              <a:rPr lang="en-US" i="1" dirty="0"/>
              <a:t>software over comprehensive </a:t>
            </a:r>
            <a:r>
              <a:rPr lang="en-US" i="1" dirty="0" smtClean="0"/>
              <a:t>documentation</a:t>
            </a:r>
          </a:p>
          <a:p>
            <a:pPr marL="285750" indent="-285750">
              <a:buFont typeface="Arial" panose="020B0604020202020204" pitchFamily="34" charset="0"/>
              <a:buChar char="•"/>
            </a:pPr>
            <a:r>
              <a:rPr lang="en-US" i="1" dirty="0" smtClean="0"/>
              <a:t>Customer </a:t>
            </a:r>
            <a:r>
              <a:rPr lang="en-US" i="1" dirty="0"/>
              <a:t>collaboration over contract </a:t>
            </a:r>
            <a:r>
              <a:rPr lang="en-US" i="1" dirty="0" smtClean="0"/>
              <a:t>negotiation</a:t>
            </a:r>
          </a:p>
          <a:p>
            <a:pPr marL="285750" indent="-285750">
              <a:buFont typeface="Arial" panose="020B0604020202020204" pitchFamily="34" charset="0"/>
              <a:buChar char="•"/>
            </a:pPr>
            <a:r>
              <a:rPr lang="en-US" i="1" dirty="0" smtClean="0"/>
              <a:t>Responding </a:t>
            </a:r>
            <a:r>
              <a:rPr lang="en-US" i="1" dirty="0"/>
              <a:t>to change over following a </a:t>
            </a:r>
            <a:r>
              <a:rPr lang="en-US" i="1" dirty="0" smtClean="0"/>
              <a:t>plan</a:t>
            </a:r>
          </a:p>
          <a:p>
            <a:pPr algn="r"/>
            <a:r>
              <a:rPr lang="en-US" sz="800" i="1" dirty="0"/>
              <a:t>http://www.agilemanifesto.org/</a:t>
            </a:r>
          </a:p>
        </p:txBody>
      </p:sp>
    </p:spTree>
    <p:extLst>
      <p:ext uri="{BB962C8B-B14F-4D97-AF65-F5344CB8AC3E}">
        <p14:creationId xmlns:p14="http://schemas.microsoft.com/office/powerpoint/2010/main" val="4048276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5800" y="4121765"/>
            <a:ext cx="7848600" cy="2431435"/>
          </a:xfrm>
          <a:prstGeom prst="rect">
            <a:avLst/>
          </a:prstGeom>
        </p:spPr>
        <p:txBody>
          <a:bodyPr wrap="square">
            <a:spAutoFit/>
          </a:bodyPr>
          <a:lstStyle/>
          <a:p>
            <a:r>
              <a:rPr lang="en-US" i="1" dirty="0"/>
              <a:t>Simplicity Made Easy</a:t>
            </a:r>
          </a:p>
          <a:p>
            <a:endParaRPr lang="en-US" i="1" dirty="0"/>
          </a:p>
          <a:p>
            <a:pPr marL="285750" indent="-285750">
              <a:buFont typeface="Arial" panose="020B0604020202020204" pitchFamily="34" charset="0"/>
              <a:buChar char="•"/>
            </a:pPr>
            <a:r>
              <a:rPr lang="en-US" i="1" dirty="0"/>
              <a:t>Choose simple constructs over complexity-generating constructs. </a:t>
            </a:r>
            <a:endParaRPr lang="en-US" i="1" dirty="0" smtClean="0"/>
          </a:p>
          <a:p>
            <a:pPr marL="285750" indent="-285750">
              <a:buFont typeface="Arial" panose="020B0604020202020204" pitchFamily="34" charset="0"/>
              <a:buChar char="•"/>
            </a:pPr>
            <a:r>
              <a:rPr lang="en-US" i="1" dirty="0" smtClean="0"/>
              <a:t>Create </a:t>
            </a:r>
            <a:r>
              <a:rPr lang="en-US" i="1" dirty="0"/>
              <a:t>abstractions with simplicity as a basic.</a:t>
            </a:r>
          </a:p>
          <a:p>
            <a:pPr marL="285750" indent="-285750">
              <a:buFont typeface="Arial" panose="020B0604020202020204" pitchFamily="34" charset="0"/>
              <a:buChar char="•"/>
            </a:pPr>
            <a:r>
              <a:rPr lang="en-US" i="1" dirty="0"/>
              <a:t>Simplify the problem space before you start.</a:t>
            </a:r>
          </a:p>
          <a:p>
            <a:pPr marL="285750" indent="-285750">
              <a:buFont typeface="Arial" panose="020B0604020202020204" pitchFamily="34" charset="0"/>
              <a:buChar char="•"/>
            </a:pPr>
            <a:r>
              <a:rPr lang="en-US" i="1" dirty="0"/>
              <a:t>Simplicity often means making more things, not fewer.</a:t>
            </a:r>
          </a:p>
          <a:p>
            <a:pPr marL="285750" indent="-285750">
              <a:buFont typeface="Arial" panose="020B0604020202020204" pitchFamily="34" charset="0"/>
              <a:buChar char="•"/>
            </a:pPr>
            <a:r>
              <a:rPr lang="en-US" i="1" dirty="0"/>
              <a:t>Reap the benifits</a:t>
            </a:r>
            <a:r>
              <a:rPr lang="en-US" i="1" dirty="0" smtClean="0"/>
              <a:t>!</a:t>
            </a:r>
            <a:endParaRPr lang="en-US" i="1" dirty="0"/>
          </a:p>
          <a:p>
            <a:pPr algn="r"/>
            <a:r>
              <a:rPr lang="en-US" i="1" dirty="0"/>
              <a:t>Rich </a:t>
            </a:r>
            <a:r>
              <a:rPr lang="en-US" i="1" dirty="0" smtClean="0"/>
              <a:t>Hickey</a:t>
            </a:r>
          </a:p>
          <a:p>
            <a:pPr algn="r"/>
            <a:r>
              <a:rPr lang="en-US" sz="800" i="1" dirty="0"/>
              <a:t>https://github.com/matthiasn/talk-transcripts/blob/master/Hickey_Rich/SimpleMadeEasy.md</a:t>
            </a:r>
          </a:p>
        </p:txBody>
      </p:sp>
      <p:graphicFrame>
        <p:nvGraphicFramePr>
          <p:cNvPr id="3" name="表格 2"/>
          <p:cNvGraphicFramePr>
            <a:graphicFrameLocks noGrp="1"/>
          </p:cNvGraphicFramePr>
          <p:nvPr>
            <p:extLst>
              <p:ext uri="{D42A27DB-BD31-4B8C-83A1-F6EECF244321}">
                <p14:modId xmlns:p14="http://schemas.microsoft.com/office/powerpoint/2010/main" val="3071570960"/>
              </p:ext>
            </p:extLst>
          </p:nvPr>
        </p:nvGraphicFramePr>
        <p:xfrm>
          <a:off x="3352800" y="609600"/>
          <a:ext cx="5181600" cy="3352800"/>
        </p:xfrm>
        <a:graphic>
          <a:graphicData uri="http://schemas.openxmlformats.org/drawingml/2006/table">
            <a:tbl>
              <a:tblPr firstRow="1" bandRow="1">
                <a:tableStyleId>{073A0DAA-6AF3-43AB-8588-CEC1D06C72B9}</a:tableStyleId>
              </a:tblPr>
              <a:tblGrid>
                <a:gridCol w="2590800">
                  <a:extLst>
                    <a:ext uri="{9D8B030D-6E8A-4147-A177-3AD203B41FA5}">
                      <a16:colId xmlns="" xmlns:a16="http://schemas.microsoft.com/office/drawing/2014/main" val="20000"/>
                    </a:ext>
                  </a:extLst>
                </a:gridCol>
                <a:gridCol w="2590800">
                  <a:extLst>
                    <a:ext uri="{9D8B030D-6E8A-4147-A177-3AD203B41FA5}">
                      <a16:colId xmlns="" xmlns:a16="http://schemas.microsoft.com/office/drawing/2014/main" val="20001"/>
                    </a:ext>
                  </a:extLst>
                </a:gridCol>
              </a:tblGrid>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Complexity </a:t>
                      </a:r>
                    </a:p>
                  </a:txBody>
                  <a:tcPr/>
                </a:tc>
                <a:tc>
                  <a:txBody>
                    <a:bodyPr/>
                    <a:lstStyle/>
                    <a:p>
                      <a:r>
                        <a:rPr lang="en-US" sz="1400" dirty="0" smtClean="0"/>
                        <a:t>Simplicity </a:t>
                      </a:r>
                      <a:endParaRPr lang="en-US" sz="1400" dirty="0"/>
                    </a:p>
                  </a:txBody>
                  <a:tcPr/>
                </a:tc>
                <a:extLst>
                  <a:ext uri="{0D108BD9-81ED-4DB2-BD59-A6C34878D82A}">
                    <a16:rowId xmlns="" xmlns:a16="http://schemas.microsoft.com/office/drawing/2014/main" val="10000"/>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State, Objects </a:t>
                      </a:r>
                    </a:p>
                  </a:txBody>
                  <a:tcPr/>
                </a:tc>
                <a:tc>
                  <a:txBody>
                    <a:bodyPr/>
                    <a:lstStyle/>
                    <a:p>
                      <a:r>
                        <a:rPr lang="en-US" sz="1400" dirty="0" smtClean="0"/>
                        <a:t>Values </a:t>
                      </a:r>
                      <a:endParaRPr lang="en-US" sz="1400" dirty="0"/>
                    </a:p>
                  </a:txBody>
                  <a:tcPr/>
                </a:tc>
                <a:extLst>
                  <a:ext uri="{0D108BD9-81ED-4DB2-BD59-A6C34878D82A}">
                    <a16:rowId xmlns="" xmlns:a16="http://schemas.microsoft.com/office/drawing/2014/main" val="10001"/>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Methods </a:t>
                      </a:r>
                    </a:p>
                  </a:txBody>
                  <a:tcPr/>
                </a:tc>
                <a:tc>
                  <a:txBody>
                    <a:bodyPr/>
                    <a:lstStyle/>
                    <a:p>
                      <a:r>
                        <a:rPr lang="en-US" sz="1400" dirty="0" smtClean="0"/>
                        <a:t>Functions, Namespaces </a:t>
                      </a:r>
                      <a:endParaRPr lang="en-US" sz="1400" dirty="0"/>
                    </a:p>
                  </a:txBody>
                  <a:tcPr/>
                </a:tc>
                <a:extLst>
                  <a:ext uri="{0D108BD9-81ED-4DB2-BD59-A6C34878D82A}">
                    <a16:rowId xmlns="" xmlns:a16="http://schemas.microsoft.com/office/drawing/2014/main" val="10002"/>
                  </a:ext>
                </a:extLst>
              </a:tr>
              <a:tr h="245918">
                <a:tc>
                  <a:txBody>
                    <a:bodyPr/>
                    <a:lstStyle/>
                    <a:p>
                      <a:r>
                        <a:rPr lang="en-US" altLang="zh-CN" sz="1400" dirty="0" smtClean="0"/>
                        <a:t>V</a:t>
                      </a:r>
                      <a:r>
                        <a:rPr lang="en-US" sz="1400" dirty="0" smtClean="0"/>
                        <a:t>ars </a:t>
                      </a:r>
                      <a:endParaRPr lang="en-US" sz="1400" dirty="0"/>
                    </a:p>
                  </a:txBody>
                  <a:tcPr/>
                </a:tc>
                <a:tc>
                  <a:txBody>
                    <a:bodyPr/>
                    <a:lstStyle/>
                    <a:p>
                      <a:r>
                        <a:rPr lang="en-US" sz="1400" dirty="0" smtClean="0"/>
                        <a:t>Managed refs </a:t>
                      </a:r>
                      <a:endParaRPr lang="en-US" sz="1400" dirty="0"/>
                    </a:p>
                  </a:txBody>
                  <a:tcPr/>
                </a:tc>
                <a:extLst>
                  <a:ext uri="{0D108BD9-81ED-4DB2-BD59-A6C34878D82A}">
                    <a16:rowId xmlns="" xmlns:a16="http://schemas.microsoft.com/office/drawing/2014/main" val="10003"/>
                  </a:ext>
                </a:extLst>
              </a:tr>
              <a:tr h="245918">
                <a:tc>
                  <a:txBody>
                    <a:bodyPr/>
                    <a:lstStyle/>
                    <a:p>
                      <a:r>
                        <a:rPr lang="en-US" sz="1400" dirty="0" smtClean="0"/>
                        <a:t>Inheritance, switch, matching </a:t>
                      </a:r>
                      <a:endParaRPr lang="en-US" sz="1400" dirty="0"/>
                    </a:p>
                  </a:txBody>
                  <a:tcPr/>
                </a:tc>
                <a:tc>
                  <a:txBody>
                    <a:bodyPr/>
                    <a:lstStyle/>
                    <a:p>
                      <a:r>
                        <a:rPr lang="en-US" sz="1400" dirty="0" smtClean="0"/>
                        <a:t>Polymorphism a la carte </a:t>
                      </a:r>
                      <a:endParaRPr lang="en-US" sz="1400" dirty="0"/>
                    </a:p>
                  </a:txBody>
                  <a:tcPr/>
                </a:tc>
                <a:extLst>
                  <a:ext uri="{0D108BD9-81ED-4DB2-BD59-A6C34878D82A}">
                    <a16:rowId xmlns="" xmlns:a16="http://schemas.microsoft.com/office/drawing/2014/main" val="10004"/>
                  </a:ext>
                </a:extLst>
              </a:tr>
              <a:tr h="245918">
                <a:tc>
                  <a:txBody>
                    <a:bodyPr/>
                    <a:lstStyle/>
                    <a:p>
                      <a:r>
                        <a:rPr lang="en-US" sz="1400" dirty="0" smtClean="0"/>
                        <a:t>Syntax </a:t>
                      </a:r>
                      <a:endParaRPr lang="en-US" sz="1400" dirty="0"/>
                    </a:p>
                  </a:txBody>
                  <a:tcPr/>
                </a:tc>
                <a:tc>
                  <a:txBody>
                    <a:bodyPr/>
                    <a:lstStyle/>
                    <a:p>
                      <a:r>
                        <a:rPr lang="en-US" sz="1400" dirty="0" smtClean="0"/>
                        <a:t>Data </a:t>
                      </a:r>
                      <a:endParaRPr lang="en-US" sz="1400" dirty="0"/>
                    </a:p>
                  </a:txBody>
                  <a:tcPr/>
                </a:tc>
                <a:extLst>
                  <a:ext uri="{0D108BD9-81ED-4DB2-BD59-A6C34878D82A}">
                    <a16:rowId xmlns="" xmlns:a16="http://schemas.microsoft.com/office/drawing/2014/main" val="10005"/>
                  </a:ext>
                </a:extLst>
              </a:tr>
              <a:tr h="245918">
                <a:tc>
                  <a:txBody>
                    <a:bodyPr/>
                    <a:lstStyle/>
                    <a:p>
                      <a:r>
                        <a:rPr lang="en-US" sz="1400" dirty="0" smtClean="0"/>
                        <a:t>Imperative loops, fold </a:t>
                      </a:r>
                      <a:endParaRPr lang="en-US" sz="1400" dirty="0"/>
                    </a:p>
                  </a:txBody>
                  <a:tcPr/>
                </a:tc>
                <a:tc>
                  <a:txBody>
                    <a:bodyPr/>
                    <a:lstStyle/>
                    <a:p>
                      <a:r>
                        <a:rPr lang="en-US" sz="1400" dirty="0" smtClean="0"/>
                        <a:t>Set functions </a:t>
                      </a:r>
                      <a:endParaRPr lang="en-US" sz="1400" dirty="0"/>
                    </a:p>
                  </a:txBody>
                  <a:tcPr/>
                </a:tc>
                <a:extLst>
                  <a:ext uri="{0D108BD9-81ED-4DB2-BD59-A6C34878D82A}">
                    <a16:rowId xmlns="" xmlns:a16="http://schemas.microsoft.com/office/drawing/2014/main" val="10006"/>
                  </a:ext>
                </a:extLst>
              </a:tr>
              <a:tr h="245918">
                <a:tc>
                  <a:txBody>
                    <a:bodyPr/>
                    <a:lstStyle/>
                    <a:p>
                      <a:r>
                        <a:rPr lang="en-US" sz="1400" dirty="0" smtClean="0"/>
                        <a:t>Actors </a:t>
                      </a:r>
                      <a:endParaRPr lang="en-US" sz="1400" dirty="0"/>
                    </a:p>
                  </a:txBody>
                  <a:tcPr/>
                </a:tc>
                <a:tc>
                  <a:txBody>
                    <a:bodyPr/>
                    <a:lstStyle/>
                    <a:p>
                      <a:r>
                        <a:rPr lang="en-US" altLang="zh-CN" sz="1400" dirty="0" smtClean="0"/>
                        <a:t>Queues </a:t>
                      </a:r>
                      <a:endParaRPr lang="en-US" sz="1400" dirty="0"/>
                    </a:p>
                  </a:txBody>
                  <a:tcPr/>
                </a:tc>
                <a:extLst>
                  <a:ext uri="{0D108BD9-81ED-4DB2-BD59-A6C34878D82A}">
                    <a16:rowId xmlns="" xmlns:a16="http://schemas.microsoft.com/office/drawing/2014/main" val="10007"/>
                  </a:ext>
                </a:extLst>
              </a:tr>
              <a:tr h="2459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ORM </a:t>
                      </a:r>
                    </a:p>
                  </a:txBody>
                  <a:tcPr/>
                </a:tc>
                <a:tc>
                  <a:txBody>
                    <a:bodyPr/>
                    <a:lstStyle/>
                    <a:p>
                      <a:r>
                        <a:rPr lang="en-US" sz="1400" dirty="0" smtClean="0"/>
                        <a:t>Declarative data manipulation </a:t>
                      </a:r>
                      <a:endParaRPr lang="en-US" sz="1400" dirty="0"/>
                    </a:p>
                  </a:txBody>
                  <a:tcPr/>
                </a:tc>
                <a:extLst>
                  <a:ext uri="{0D108BD9-81ED-4DB2-BD59-A6C34878D82A}">
                    <a16:rowId xmlns="" xmlns:a16="http://schemas.microsoft.com/office/drawing/2014/main" val="10008"/>
                  </a:ext>
                </a:extLst>
              </a:tr>
              <a:tr h="245918">
                <a:tc>
                  <a:txBody>
                    <a:bodyPr/>
                    <a:lstStyle/>
                    <a:p>
                      <a:r>
                        <a:rPr lang="en-US" sz="1400" dirty="0" smtClean="0"/>
                        <a:t>Conditionals</a:t>
                      </a:r>
                      <a:endParaRPr lang="en-US" sz="1400" dirty="0"/>
                    </a:p>
                  </a:txBody>
                  <a:tcPr/>
                </a:tc>
                <a:tc>
                  <a:txBody>
                    <a:bodyPr/>
                    <a:lstStyle/>
                    <a:p>
                      <a:r>
                        <a:rPr lang="en-US" sz="1400" dirty="0" smtClean="0"/>
                        <a:t>Rules </a:t>
                      </a:r>
                      <a:endParaRPr lang="en-US" sz="1400" dirty="0"/>
                    </a:p>
                  </a:txBody>
                  <a:tcPr/>
                </a:tc>
                <a:extLst>
                  <a:ext uri="{0D108BD9-81ED-4DB2-BD59-A6C34878D82A}">
                    <a16:rowId xmlns="" xmlns:a16="http://schemas.microsoft.com/office/drawing/2014/main" val="10009"/>
                  </a:ext>
                </a:extLst>
              </a:tr>
              <a:tr h="245918">
                <a:tc>
                  <a:txBody>
                    <a:bodyPr/>
                    <a:lstStyle/>
                    <a:p>
                      <a:r>
                        <a:rPr lang="en-US" sz="1400" dirty="0" smtClean="0"/>
                        <a:t>Inconsistency </a:t>
                      </a:r>
                      <a:endParaRPr lang="en-US" sz="1400" dirty="0"/>
                    </a:p>
                  </a:txBody>
                  <a:tcPr/>
                </a:tc>
                <a:tc>
                  <a:txBody>
                    <a:bodyPr/>
                    <a:lstStyle/>
                    <a:p>
                      <a:r>
                        <a:rPr lang="en-US" sz="1400" dirty="0" smtClean="0"/>
                        <a:t>Consistency </a:t>
                      </a:r>
                      <a:endParaRPr lang="en-US" sz="1400" dirty="0"/>
                    </a:p>
                  </a:txBody>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5735177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Zhong\Desktop\4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87" b="30375"/>
          <a:stretch/>
        </p:blipFill>
        <p:spPr bwMode="auto">
          <a:xfrm>
            <a:off x="152654" y="685800"/>
            <a:ext cx="6745287" cy="53035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57800" y="990600"/>
            <a:ext cx="3507755" cy="369332"/>
          </a:xfrm>
          <a:prstGeom prst="rect">
            <a:avLst/>
          </a:prstGeom>
        </p:spPr>
        <p:txBody>
          <a:bodyPr wrap="none">
            <a:spAutoFit/>
          </a:bodyPr>
          <a:lstStyle/>
          <a:p>
            <a:r>
              <a:rPr lang="en-US" i="1" dirty="0"/>
              <a:t>Traditional Application Architecture</a:t>
            </a:r>
          </a:p>
        </p:txBody>
      </p:sp>
      <p:sp>
        <p:nvSpPr>
          <p:cNvPr id="2" name="矩形 1"/>
          <p:cNvSpPr/>
          <p:nvPr/>
        </p:nvSpPr>
        <p:spPr>
          <a:xfrm>
            <a:off x="4189201" y="6248400"/>
            <a:ext cx="4572000" cy="215444"/>
          </a:xfrm>
          <a:prstGeom prst="rect">
            <a:avLst/>
          </a:prstGeom>
        </p:spPr>
        <p:txBody>
          <a:bodyPr>
            <a:spAutoFit/>
          </a:bodyPr>
          <a:lstStyle/>
          <a:p>
            <a:pPr algn="r"/>
            <a:r>
              <a:rPr lang="en-US" sz="800" i="1" dirty="0"/>
              <a:t>https://msdn.microsoft.com/en-us/library/ff650706.aspx</a:t>
            </a:r>
          </a:p>
        </p:txBody>
      </p:sp>
    </p:spTree>
    <p:extLst>
      <p:ext uri="{BB962C8B-B14F-4D97-AF65-F5344CB8AC3E}">
        <p14:creationId xmlns:p14="http://schemas.microsoft.com/office/powerpoint/2010/main" val="121541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2092</TotalTime>
  <Words>3032</Words>
  <Application>Microsoft Office PowerPoint</Application>
  <PresentationFormat>全屏显示(4:3)</PresentationFormat>
  <Paragraphs>270</Paragraphs>
  <Slides>40</Slides>
  <Notes>11</Notes>
  <HiddenSlides>0</HiddenSlides>
  <MMClips>0</MMClips>
  <ScaleCrop>false</ScaleCrop>
  <HeadingPairs>
    <vt:vector size="4" baseType="variant">
      <vt:variant>
        <vt:lpstr>主题</vt:lpstr>
      </vt:variant>
      <vt:variant>
        <vt:i4>1</vt:i4>
      </vt:variant>
      <vt:variant>
        <vt:lpstr>幻灯片标题</vt:lpstr>
      </vt:variant>
      <vt:variant>
        <vt:i4>40</vt:i4>
      </vt:variant>
    </vt:vector>
  </HeadingPairs>
  <TitlesOfParts>
    <vt:vector size="4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 Weixiao</dc:creator>
  <cp:lastModifiedBy>Zhong Weixiao</cp:lastModifiedBy>
  <cp:revision>270</cp:revision>
  <cp:lastPrinted>2016-03-14T02:26:54Z</cp:lastPrinted>
  <dcterms:created xsi:type="dcterms:W3CDTF">2016-02-01T07:31:21Z</dcterms:created>
  <dcterms:modified xsi:type="dcterms:W3CDTF">2016-03-21T04:46:30Z</dcterms:modified>
</cp:coreProperties>
</file>